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7"/>
  </p:notesMasterIdLst>
  <p:sldIdLst>
    <p:sldId id="257" r:id="rId2"/>
    <p:sldId id="256" r:id="rId3"/>
    <p:sldId id="262" r:id="rId4"/>
    <p:sldId id="263" r:id="rId5"/>
    <p:sldId id="258" r:id="rId6"/>
    <p:sldId id="264" r:id="rId7"/>
    <p:sldId id="265" r:id="rId8"/>
    <p:sldId id="266" r:id="rId9"/>
    <p:sldId id="260" r:id="rId10"/>
    <p:sldId id="267" r:id="rId11"/>
    <p:sldId id="261" r:id="rId12"/>
    <p:sldId id="268" r:id="rId13"/>
    <p:sldId id="269" r:id="rId14"/>
    <p:sldId id="270" r:id="rId15"/>
    <p:sldId id="271" r:id="rId16"/>
    <p:sldId id="259"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9617B-3292-4DBF-BC38-F3F85101F5F8}" type="datetimeFigureOut">
              <a:rPr lang="en-CA" smtClean="0"/>
              <a:pPr/>
              <a:t>2016-04-05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58C32-0EFD-4AC7-AC0A-DDC647C65CB9}" type="slidenum">
              <a:rPr lang="en-CA" smtClean="0"/>
              <a:pPr/>
              <a:t>‹#›</a:t>
            </a:fld>
            <a:endParaRPr lang="en-CA"/>
          </a:p>
        </p:txBody>
      </p:sp>
    </p:spTree>
    <p:extLst>
      <p:ext uri="{BB962C8B-B14F-4D97-AF65-F5344CB8AC3E}">
        <p14:creationId xmlns:p14="http://schemas.microsoft.com/office/powerpoint/2010/main" val="255542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668D129-EA54-4208-9160-96CE766224AD}" type="slidenum">
              <a:rPr lang="en-US"/>
              <a:pPr/>
              <a:t>17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658CE9C-FBD3-4C95-98BB-500A476FD759}" type="slidenum">
              <a:rPr lang="en-US"/>
              <a:pPr/>
              <a:t>19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BB107BA-B763-463D-9F44-6B07782B18D2}" type="slidenum">
              <a:rPr lang="en-US"/>
              <a:pPr/>
              <a:t>21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3D60E66-E419-4FF1-9C95-B5285444F5F1}" type="slidenum">
              <a:rPr lang="en-US"/>
              <a:pPr/>
              <a:t>25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E19950B-CD24-436D-AB5B-78DC5A999B4D}" type="datetimeFigureOut">
              <a:rPr lang="en-CA" smtClean="0"/>
              <a:pPr/>
              <a:t>2016-04-05</a:t>
            </a:fld>
            <a:endParaRPr lang="en-C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C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D7CBE04-45F3-4DCF-8912-C1314B700874}"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19950B-CD24-436D-AB5B-78DC5A999B4D}" type="datetimeFigureOut">
              <a:rPr lang="en-CA" smtClean="0"/>
              <a:pPr/>
              <a:t>2016-04-05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FD7CBE04-45F3-4DCF-8912-C1314B70087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E19950B-CD24-436D-AB5B-78DC5A999B4D}" type="datetimeFigureOut">
              <a:rPr lang="en-CA" smtClean="0"/>
              <a:pPr/>
              <a:t>2016-04-05</a:t>
            </a:fld>
            <a:endParaRPr lang="en-C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C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D7CBE04-45F3-4DCF-8912-C1314B700874}"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5302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04800" y="2343150"/>
            <a:ext cx="42672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24400" y="2343150"/>
            <a:ext cx="42672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EC486A-1F44-4010-B13F-206223E648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19950B-CD24-436D-AB5B-78DC5A999B4D}" type="datetimeFigureOut">
              <a:rPr lang="en-CA" smtClean="0"/>
              <a:pPr/>
              <a:t>2016-04-05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FD7CBE04-45F3-4DCF-8912-C1314B70087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E19950B-CD24-436D-AB5B-78DC5A999B4D}" type="datetimeFigureOut">
              <a:rPr lang="en-CA" smtClean="0"/>
              <a:pPr/>
              <a:t>2016-04-05</a:t>
            </a:fld>
            <a:endParaRPr lang="en-C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C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D7CBE04-45F3-4DCF-8912-C1314B700874}"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19950B-CD24-436D-AB5B-78DC5A999B4D}" type="datetimeFigureOut">
              <a:rPr lang="en-CA" smtClean="0"/>
              <a:pPr/>
              <a:t>2016-04-05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FD7CBE04-45F3-4DCF-8912-C1314B70087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19950B-CD24-436D-AB5B-78DC5A999B4D}" type="datetimeFigureOut">
              <a:rPr lang="en-CA" smtClean="0"/>
              <a:pPr/>
              <a:t>2016-04-05</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FD7CBE04-45F3-4DCF-8912-C1314B700874}"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E19950B-CD24-436D-AB5B-78DC5A999B4D}" type="datetimeFigureOut">
              <a:rPr lang="en-CA" smtClean="0"/>
              <a:pPr/>
              <a:t>2016-04-05</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FD7CBE04-45F3-4DCF-8912-C1314B70087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E19950B-CD24-436D-AB5B-78DC5A999B4D}" type="datetimeFigureOut">
              <a:rPr lang="en-CA" smtClean="0"/>
              <a:pPr/>
              <a:t>2016-04-05</a:t>
            </a:fld>
            <a:endParaRPr lang="en-C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CA"/>
          </a:p>
        </p:txBody>
      </p:sp>
      <p:sp>
        <p:nvSpPr>
          <p:cNvPr id="4" name="Slide Number Placeholder 3"/>
          <p:cNvSpPr>
            <a:spLocks noGrp="1"/>
          </p:cNvSpPr>
          <p:nvPr>
            <p:ph type="sldNum" sz="quarter" idx="12"/>
          </p:nvPr>
        </p:nvSpPr>
        <p:spPr/>
        <p:txBody>
          <a:bodyPr/>
          <a:lstStyle>
            <a:extLst/>
          </a:lstStyle>
          <a:p>
            <a:fld id="{FD7CBE04-45F3-4DCF-8912-C1314B700874}"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19950B-CD24-436D-AB5B-78DC5A999B4D}" type="datetimeFigureOut">
              <a:rPr lang="en-CA" smtClean="0"/>
              <a:pPr/>
              <a:t>2016-04-05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FD7CBE04-45F3-4DCF-8912-C1314B700874}"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E19950B-CD24-436D-AB5B-78DC5A999B4D}" type="datetimeFigureOut">
              <a:rPr lang="en-CA" smtClean="0"/>
              <a:pPr/>
              <a:t>2016-04-05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FD7CBE04-45F3-4DCF-8912-C1314B700874}" type="slidenum">
              <a:rPr lang="en-CA" smtClean="0"/>
              <a:pPr/>
              <a:t>‹#›</a:t>
            </a:fld>
            <a:endParaRPr lang="en-C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E19950B-CD24-436D-AB5B-78DC5A999B4D}" type="datetimeFigureOut">
              <a:rPr lang="en-CA" smtClean="0"/>
              <a:pPr/>
              <a:t>2016-04-05</a:t>
            </a:fld>
            <a:endParaRPr lang="en-C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C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D7CBE04-45F3-4DCF-8912-C1314B700874}"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hyperlink" Target="http://www.bytesizescience.com/images/blog/8203859/mouth.p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52.xml.rels><?xml version="1.0" encoding="UTF-8" standalone="yes"?>
<Relationships xmlns="http://schemas.openxmlformats.org/package/2006/relationships"><Relationship Id="rId3" Type="http://schemas.openxmlformats.org/officeDocument/2006/relationships/hyperlink" Target="http://www.edrugsearch.com/edsblog/wp-content/uploads/2010/04/heartburn-medication.jpg" TargetMode="External"/><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ribd.com/doc/57795072/Stools-Graphic" TargetMode="External"/><Relationship Id="rId3" Type="http://schemas.openxmlformats.org/officeDocument/2006/relationships/hyperlink" Target="dr_oz_poo_video.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Gray1014.png" TargetMode="Externa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dirty="0" smtClean="0"/>
              <a:t>DIGESTION</a:t>
            </a:r>
            <a:endParaRPr lang="en-CA" dirty="0"/>
          </a:p>
        </p:txBody>
      </p:sp>
      <p:sp>
        <p:nvSpPr>
          <p:cNvPr id="3" name="Subtitle 2"/>
          <p:cNvSpPr>
            <a:spLocks noGrp="1"/>
          </p:cNvSpPr>
          <p:nvPr>
            <p:ph type="subTitle" idx="1"/>
          </p:nvPr>
        </p:nvSpPr>
        <p:spPr/>
        <p:txBody>
          <a:bodyPr/>
          <a:lstStyle/>
          <a:p>
            <a:pPr algn="ctr"/>
            <a:r>
              <a:rPr lang="en-CA" dirty="0" smtClean="0"/>
              <a:t>From Start .....to Finish</a:t>
            </a:r>
            <a:endParaRPr lang="en-CA" dirty="0"/>
          </a:p>
        </p:txBody>
      </p:sp>
      <p:pic>
        <p:nvPicPr>
          <p:cNvPr id="6146" name="Picture 2" descr="See full size image">
            <a:hlinkClick r:id="rId2"/>
          </p:cNvPr>
          <p:cNvPicPr>
            <a:picLocks noChangeAspect="1" noChangeArrowheads="1"/>
          </p:cNvPicPr>
          <p:nvPr/>
        </p:nvPicPr>
        <p:blipFill>
          <a:blip r:embed="rId3" cstate="print"/>
          <a:srcRect/>
          <a:stretch>
            <a:fillRect/>
          </a:stretch>
        </p:blipFill>
        <p:spPr bwMode="auto">
          <a:xfrm>
            <a:off x="179512" y="332656"/>
            <a:ext cx="2275085" cy="1872208"/>
          </a:xfrm>
          <a:prstGeom prst="rect">
            <a:avLst/>
          </a:prstGeom>
          <a:noFill/>
        </p:spPr>
      </p:pic>
      <p:pic>
        <p:nvPicPr>
          <p:cNvPr id="6148" name="Picture 4" descr="http://www.tempe.gov/conservation/images/toilet1.jpg"/>
          <p:cNvPicPr>
            <a:picLocks noChangeAspect="1" noChangeArrowheads="1"/>
          </p:cNvPicPr>
          <p:nvPr/>
        </p:nvPicPr>
        <p:blipFill>
          <a:blip r:embed="rId4" cstate="print"/>
          <a:srcRect/>
          <a:stretch>
            <a:fillRect/>
          </a:stretch>
        </p:blipFill>
        <p:spPr bwMode="auto">
          <a:xfrm>
            <a:off x="270234" y="3068960"/>
            <a:ext cx="2257537" cy="358368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Salivary glands</a:t>
            </a:r>
            <a:endParaRPr lang="en-CA" dirty="0"/>
          </a:p>
        </p:txBody>
      </p:sp>
      <p:sp>
        <p:nvSpPr>
          <p:cNvPr id="3" name="Content Placeholder 2"/>
          <p:cNvSpPr>
            <a:spLocks noGrp="1"/>
          </p:cNvSpPr>
          <p:nvPr>
            <p:ph idx="1"/>
          </p:nvPr>
        </p:nvSpPr>
        <p:spPr/>
        <p:txBody>
          <a:bodyPr/>
          <a:lstStyle/>
          <a:p>
            <a:r>
              <a:rPr lang="en-CA" dirty="0" smtClean="0"/>
              <a:t>Release saliva</a:t>
            </a:r>
          </a:p>
          <a:p>
            <a:r>
              <a:rPr lang="en-CA" dirty="0" smtClean="0"/>
              <a:t>Softens food and begins to breakdown into food’s nutrients</a:t>
            </a:r>
          </a:p>
          <a:p>
            <a:r>
              <a:rPr lang="en-CA" dirty="0" smtClean="0"/>
              <a:t>Saliva contains the enzyme amylase which breaks down </a:t>
            </a:r>
            <a:r>
              <a:rPr lang="en-CA" dirty="0" err="1" smtClean="0"/>
              <a:t>carbs</a:t>
            </a:r>
            <a:r>
              <a:rPr lang="en-CA" dirty="0" smtClean="0"/>
              <a:t> into simple sugars</a:t>
            </a:r>
          </a:p>
          <a:p>
            <a:r>
              <a:rPr lang="en-CA" dirty="0" smtClean="0"/>
              <a:t>Lubricates and binds food – helps to form a BOLUS (ball of food to be passed to the next part of the digestive system)</a:t>
            </a:r>
            <a:endParaRPr lang="en-CA" dirty="0"/>
          </a:p>
        </p:txBody>
      </p:sp>
      <p:pic>
        <p:nvPicPr>
          <p:cNvPr id="24578" name="Picture 2" descr="http://leavingbio.net/Human%20Nutrition/Human%20Nutrition_files/image011.gif"/>
          <p:cNvPicPr>
            <a:picLocks noChangeAspect="1" noChangeArrowheads="1"/>
          </p:cNvPicPr>
          <p:nvPr/>
        </p:nvPicPr>
        <p:blipFill>
          <a:blip r:embed="rId2" cstate="print"/>
          <a:srcRect/>
          <a:stretch>
            <a:fillRect/>
          </a:stretch>
        </p:blipFill>
        <p:spPr bwMode="auto">
          <a:xfrm>
            <a:off x="5796136" y="4697760"/>
            <a:ext cx="2160240" cy="216024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pharynx</a:t>
            </a:r>
            <a:endParaRPr lang="en-CA" dirty="0"/>
          </a:p>
        </p:txBody>
      </p:sp>
      <p:sp>
        <p:nvSpPr>
          <p:cNvPr id="3" name="Content Placeholder 2"/>
          <p:cNvSpPr>
            <a:spLocks noGrp="1"/>
          </p:cNvSpPr>
          <p:nvPr>
            <p:ph idx="1"/>
          </p:nvPr>
        </p:nvSpPr>
        <p:spPr/>
        <p:txBody>
          <a:bodyPr/>
          <a:lstStyle/>
          <a:p>
            <a:r>
              <a:rPr lang="en-US" sz="2800" dirty="0" smtClean="0">
                <a:solidFill>
                  <a:srgbClr val="000000"/>
                </a:solidFill>
              </a:rPr>
              <a:t>Common passageway for food, liquids, and air</a:t>
            </a:r>
          </a:p>
          <a:p>
            <a:r>
              <a:rPr lang="en-US" sz="2800" dirty="0" smtClean="0">
                <a:solidFill>
                  <a:srgbClr val="000000"/>
                </a:solidFill>
              </a:rPr>
              <a:t>Pharyngeal muscles assist in swallowing</a:t>
            </a:r>
          </a:p>
          <a:p>
            <a:r>
              <a:rPr lang="en-US" sz="2800" dirty="0" smtClean="0">
                <a:solidFill>
                  <a:srgbClr val="000000"/>
                </a:solidFill>
              </a:rPr>
              <a:t>Directs food from mouth to esophagus</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epiglottis</a:t>
            </a:r>
            <a:endParaRPr lang="en-CA" dirty="0"/>
          </a:p>
        </p:txBody>
      </p:sp>
      <p:sp>
        <p:nvSpPr>
          <p:cNvPr id="3" name="Content Placeholder 2"/>
          <p:cNvSpPr>
            <a:spLocks noGrp="1"/>
          </p:cNvSpPr>
          <p:nvPr>
            <p:ph idx="1"/>
          </p:nvPr>
        </p:nvSpPr>
        <p:spPr/>
        <p:txBody>
          <a:bodyPr/>
          <a:lstStyle/>
          <a:p>
            <a:r>
              <a:rPr lang="en-CA" dirty="0" smtClean="0"/>
              <a:t>A flap that closes when swallowing so food goes down the right tube – protects airway</a:t>
            </a:r>
          </a:p>
          <a:p>
            <a:r>
              <a:rPr lang="en-CA" dirty="0" smtClean="0"/>
              <a:t>If opens, you can choke</a:t>
            </a:r>
            <a:endParaRPr lang="en-CA" dirty="0"/>
          </a:p>
        </p:txBody>
      </p:sp>
      <p:pic>
        <p:nvPicPr>
          <p:cNvPr id="25602" name="Picture 2" descr="http://img.tfd.com/wn/F8/646C6-epiglottis.gif"/>
          <p:cNvPicPr>
            <a:picLocks noChangeAspect="1" noChangeArrowheads="1"/>
          </p:cNvPicPr>
          <p:nvPr/>
        </p:nvPicPr>
        <p:blipFill>
          <a:blip r:embed="rId2" cstate="print"/>
          <a:srcRect/>
          <a:stretch>
            <a:fillRect/>
          </a:stretch>
        </p:blipFill>
        <p:spPr bwMode="auto">
          <a:xfrm>
            <a:off x="2483768" y="3008952"/>
            <a:ext cx="3096344" cy="357270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5. Upper </a:t>
            </a:r>
            <a:r>
              <a:rPr lang="en-CA" dirty="0" err="1" smtClean="0"/>
              <a:t>esophageal</a:t>
            </a:r>
            <a:r>
              <a:rPr lang="en-CA" dirty="0" smtClean="0"/>
              <a:t> sphincter</a:t>
            </a:r>
            <a:endParaRPr lang="en-CA" dirty="0"/>
          </a:p>
        </p:txBody>
      </p:sp>
      <p:sp>
        <p:nvSpPr>
          <p:cNvPr id="3" name="Content Placeholder 2"/>
          <p:cNvSpPr>
            <a:spLocks noGrp="1"/>
          </p:cNvSpPr>
          <p:nvPr>
            <p:ph idx="1"/>
          </p:nvPr>
        </p:nvSpPr>
        <p:spPr/>
        <p:txBody>
          <a:bodyPr/>
          <a:lstStyle/>
          <a:p>
            <a:r>
              <a:rPr lang="en-CA" dirty="0" smtClean="0"/>
              <a:t>Allow passage from mouth to </a:t>
            </a:r>
            <a:r>
              <a:rPr lang="en-CA" dirty="0" err="1" smtClean="0"/>
              <a:t>esophagus</a:t>
            </a:r>
            <a:endParaRPr lang="en-CA" dirty="0" smtClean="0"/>
          </a:p>
          <a:p>
            <a:r>
              <a:rPr lang="en-CA" dirty="0" smtClean="0"/>
              <a:t>Prevents backflow from </a:t>
            </a:r>
            <a:r>
              <a:rPr lang="en-CA" dirty="0" err="1" smtClean="0"/>
              <a:t>esophagus</a:t>
            </a:r>
            <a:r>
              <a:rPr lang="en-CA" dirty="0" smtClean="0"/>
              <a:t> to mouth</a:t>
            </a:r>
            <a:endParaRPr lang="en-CA" dirty="0"/>
          </a:p>
        </p:txBody>
      </p:sp>
      <p:pic>
        <p:nvPicPr>
          <p:cNvPr id="26626" name="Picture 2" descr="http://www.riversideonline.com/source/images/image_popup/ans7_esophagus.jpg"/>
          <p:cNvPicPr>
            <a:picLocks noChangeAspect="1" noChangeArrowheads="1"/>
          </p:cNvPicPr>
          <p:nvPr/>
        </p:nvPicPr>
        <p:blipFill>
          <a:blip r:embed="rId2" cstate="print"/>
          <a:srcRect/>
          <a:stretch>
            <a:fillRect/>
          </a:stretch>
        </p:blipFill>
        <p:spPr bwMode="auto">
          <a:xfrm>
            <a:off x="2771800" y="2708920"/>
            <a:ext cx="3055406" cy="388843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trachea</a:t>
            </a:r>
            <a:endParaRPr lang="en-CA" dirty="0"/>
          </a:p>
        </p:txBody>
      </p:sp>
      <p:sp>
        <p:nvSpPr>
          <p:cNvPr id="3" name="Content Placeholder 2"/>
          <p:cNvSpPr>
            <a:spLocks noGrp="1"/>
          </p:cNvSpPr>
          <p:nvPr>
            <p:ph idx="1"/>
          </p:nvPr>
        </p:nvSpPr>
        <p:spPr/>
        <p:txBody>
          <a:bodyPr/>
          <a:lstStyle/>
          <a:p>
            <a:r>
              <a:rPr lang="en-CA" dirty="0" smtClean="0"/>
              <a:t>Pipe that leads to the lungs</a:t>
            </a:r>
          </a:p>
          <a:p>
            <a:r>
              <a:rPr lang="en-CA" dirty="0" smtClean="0"/>
              <a:t>Breathing</a:t>
            </a:r>
          </a:p>
          <a:p>
            <a:r>
              <a:rPr lang="en-CA" dirty="0" smtClean="0"/>
              <a:t>Epiglottis protects the trachea when swallowing food</a:t>
            </a:r>
            <a:endParaRPr lang="en-CA" dirty="0"/>
          </a:p>
        </p:txBody>
      </p:sp>
      <p:pic>
        <p:nvPicPr>
          <p:cNvPr id="27650" name="Picture 2" descr="http://www.riversideonline.com/source/images/image_popup/r7_croup.jpg"/>
          <p:cNvPicPr>
            <a:picLocks noChangeAspect="1" noChangeArrowheads="1"/>
          </p:cNvPicPr>
          <p:nvPr/>
        </p:nvPicPr>
        <p:blipFill>
          <a:blip r:embed="rId2" cstate="print"/>
          <a:srcRect/>
          <a:stretch>
            <a:fillRect/>
          </a:stretch>
        </p:blipFill>
        <p:spPr bwMode="auto">
          <a:xfrm>
            <a:off x="3563888" y="3212976"/>
            <a:ext cx="3810000" cy="34099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7. </a:t>
            </a:r>
            <a:r>
              <a:rPr lang="en-CA" dirty="0" err="1" smtClean="0"/>
              <a:t>esophagus</a:t>
            </a:r>
            <a:endParaRPr lang="en-CA" dirty="0"/>
          </a:p>
        </p:txBody>
      </p:sp>
      <p:sp>
        <p:nvSpPr>
          <p:cNvPr id="3" name="Content Placeholder 2"/>
          <p:cNvSpPr>
            <a:spLocks noGrp="1"/>
          </p:cNvSpPr>
          <p:nvPr>
            <p:ph idx="1"/>
          </p:nvPr>
        </p:nvSpPr>
        <p:spPr/>
        <p:txBody>
          <a:bodyPr/>
          <a:lstStyle/>
          <a:p>
            <a:r>
              <a:rPr lang="en-CA" dirty="0" smtClean="0"/>
              <a:t>Passes food from mouth to stomach</a:t>
            </a:r>
          </a:p>
          <a:p>
            <a:r>
              <a:rPr lang="en-CA" dirty="0" smtClean="0"/>
              <a:t>Muscles in your </a:t>
            </a:r>
            <a:r>
              <a:rPr lang="en-CA" dirty="0" err="1" smtClean="0"/>
              <a:t>esophagus</a:t>
            </a:r>
            <a:r>
              <a:rPr lang="en-CA" dirty="0" smtClean="0"/>
              <a:t> push food down into the stomach</a:t>
            </a:r>
          </a:p>
          <a:p>
            <a:r>
              <a:rPr lang="en-CA" dirty="0" smtClean="0"/>
              <a:t>This is called PERISTALSIS</a:t>
            </a:r>
          </a:p>
          <a:p>
            <a:r>
              <a:rPr lang="en-CA" dirty="0" err="1" smtClean="0"/>
              <a:t>Esophagus</a:t>
            </a:r>
            <a:r>
              <a:rPr lang="en-CA" dirty="0" smtClean="0"/>
              <a:t> is protected from crunchy and acidic food by mucus membranes (i.e., half-eaten chips)</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4665"/>
            <a:ext cx="5881464" cy="864095"/>
          </a:xfrm>
        </p:spPr>
        <p:txBody>
          <a:bodyPr>
            <a:normAutofit fontScale="90000"/>
          </a:bodyPr>
          <a:lstStyle/>
          <a:p>
            <a:pPr algn="ctr"/>
            <a:r>
              <a:rPr lang="en-US" dirty="0" smtClean="0"/>
              <a:t>Figure 24.4  Peristalsis</a:t>
            </a:r>
            <a:endParaRPr lang="en-CA" dirty="0"/>
          </a:p>
        </p:txBody>
      </p:sp>
      <p:pic>
        <p:nvPicPr>
          <p:cNvPr id="4" name="Picture 4"/>
          <p:cNvPicPr>
            <a:picLocks noChangeAspect="1" noChangeArrowheads="1"/>
          </p:cNvPicPr>
          <p:nvPr/>
        </p:nvPicPr>
        <p:blipFill>
          <a:blip r:embed="rId2" cstate="print"/>
          <a:srcRect/>
          <a:stretch>
            <a:fillRect/>
          </a:stretch>
        </p:blipFill>
        <p:spPr bwMode="auto">
          <a:xfrm>
            <a:off x="1835696" y="1052736"/>
            <a:ext cx="5063881" cy="542845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dirty="0" smtClean="0"/>
          </a:p>
        </p:txBody>
      </p:sp>
      <p:sp>
        <p:nvSpPr>
          <p:cNvPr id="8195" name="Text Box 3"/>
          <p:cNvSpPr txBox="1">
            <a:spLocks noChangeArrowheads="1"/>
          </p:cNvSpPr>
          <p:nvPr/>
        </p:nvSpPr>
        <p:spPr bwMode="auto">
          <a:xfrm>
            <a:off x="7696200" y="6477000"/>
            <a:ext cx="1219200" cy="274638"/>
          </a:xfrm>
          <a:prstGeom prst="rect">
            <a:avLst/>
          </a:prstGeom>
          <a:noFill/>
          <a:ln w="9525">
            <a:noFill/>
            <a:miter lim="800000"/>
            <a:headEnd/>
            <a:tailEnd/>
          </a:ln>
        </p:spPr>
        <p:txBody>
          <a:bodyPr>
            <a:spAutoFit/>
          </a:bodyPr>
          <a:lstStyle/>
          <a:p>
            <a:pPr algn="r"/>
            <a:r>
              <a:rPr lang="en-US" sz="1200" i="0"/>
              <a:t>Figure 24.10a-c</a:t>
            </a:r>
          </a:p>
        </p:txBody>
      </p:sp>
      <p:pic>
        <p:nvPicPr>
          <p:cNvPr id="8196" name="Picture 4"/>
          <p:cNvPicPr>
            <a:picLocks noChangeAspect="1" noChangeArrowheads="1"/>
          </p:cNvPicPr>
          <p:nvPr/>
        </p:nvPicPr>
        <p:blipFill>
          <a:blip r:embed="rId3" cstate="print"/>
          <a:srcRect/>
          <a:stretch>
            <a:fillRect/>
          </a:stretch>
        </p:blipFill>
        <p:spPr bwMode="auto">
          <a:xfrm>
            <a:off x="395536" y="764704"/>
            <a:ext cx="6934200" cy="5654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 Cardiac sphincter</a:t>
            </a:r>
            <a:endParaRPr lang="en-CA" dirty="0"/>
          </a:p>
        </p:txBody>
      </p:sp>
      <p:sp>
        <p:nvSpPr>
          <p:cNvPr id="3" name="Content Placeholder 2"/>
          <p:cNvSpPr>
            <a:spLocks noGrp="1"/>
          </p:cNvSpPr>
          <p:nvPr>
            <p:ph idx="1"/>
          </p:nvPr>
        </p:nvSpPr>
        <p:spPr/>
        <p:txBody>
          <a:bodyPr/>
          <a:lstStyle/>
          <a:p>
            <a:r>
              <a:rPr lang="en-CA" dirty="0" smtClean="0"/>
              <a:t>Lower </a:t>
            </a:r>
            <a:r>
              <a:rPr lang="en-CA" dirty="0" err="1" smtClean="0"/>
              <a:t>esophageal</a:t>
            </a:r>
            <a:r>
              <a:rPr lang="en-CA" dirty="0" smtClean="0"/>
              <a:t> sphincter</a:t>
            </a:r>
          </a:p>
          <a:p>
            <a:r>
              <a:rPr lang="en-CA" dirty="0" smtClean="0"/>
              <a:t>Stomach acid/food coming up from stomach = heartburn</a:t>
            </a:r>
          </a:p>
          <a:p>
            <a:r>
              <a:rPr lang="en-CA" dirty="0" smtClean="0"/>
              <a:t>Makes sure food does not go back up and out</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251520" y="476672"/>
            <a:ext cx="8740080" cy="530225"/>
          </a:xfrm>
        </p:spPr>
        <p:txBody>
          <a:bodyPr>
            <a:normAutofit fontScale="90000"/>
          </a:bodyPr>
          <a:lstStyle/>
          <a:p>
            <a:pPr eaLnBrk="1" hangingPunct="1"/>
            <a:r>
              <a:rPr lang="en-US" dirty="0" smtClean="0"/>
              <a:t>9. The liver</a:t>
            </a:r>
          </a:p>
        </p:txBody>
      </p:sp>
      <p:sp>
        <p:nvSpPr>
          <p:cNvPr id="23555" name="Rectangle 2"/>
          <p:cNvSpPr>
            <a:spLocks noGrp="1" noChangeArrowheads="1"/>
          </p:cNvSpPr>
          <p:nvPr>
            <p:ph type="body" sz="half" idx="1"/>
          </p:nvPr>
        </p:nvSpPr>
        <p:spPr>
          <a:xfrm>
            <a:off x="304800" y="980729"/>
            <a:ext cx="7435552" cy="4151660"/>
          </a:xfrm>
        </p:spPr>
        <p:txBody>
          <a:bodyPr/>
          <a:lstStyle/>
          <a:p>
            <a:r>
              <a:rPr lang="en-CA" dirty="0" smtClean="0"/>
              <a:t>BILE: a greenish liquid that helps fat mix with water in the intestine and enables the body to digest and absorb fat</a:t>
            </a:r>
          </a:p>
          <a:p>
            <a:r>
              <a:rPr lang="en-CA" dirty="0" smtClean="0"/>
              <a:t>Breaks down toxins (i.e., alcohol) and acts as a filter for your blood</a:t>
            </a:r>
          </a:p>
          <a:p>
            <a:pPr marL="274320" lvl="2" indent="-274320">
              <a:spcBef>
                <a:spcPts val="600"/>
              </a:spcBef>
              <a:buClr>
                <a:schemeClr val="tx2"/>
              </a:buClr>
              <a:buSzPct val="73000"/>
              <a:buFont typeface="Wingdings 2"/>
              <a:buChar char=""/>
            </a:pPr>
            <a:r>
              <a:rPr lang="en-US" sz="2500" dirty="0" smtClean="0">
                <a:solidFill>
                  <a:srgbClr val="000000"/>
                </a:solidFill>
              </a:rPr>
              <a:t>Stores glycogen to be converted into glucose when needed</a:t>
            </a:r>
          </a:p>
          <a:p>
            <a:pPr>
              <a:buNone/>
            </a:pPr>
            <a:endParaRPr lang="en-CA" dirty="0" smtClean="0"/>
          </a:p>
          <a:p>
            <a:pPr lvl="2" eaLnBrk="1" hangingPunct="1">
              <a:buNone/>
            </a:pPr>
            <a:endParaRPr lang="en-US" sz="2500" dirty="0" smtClean="0">
              <a:solidFill>
                <a:srgbClr val="000000"/>
              </a:solidFill>
            </a:endParaRPr>
          </a:p>
        </p:txBody>
      </p:sp>
      <p:sp>
        <p:nvSpPr>
          <p:cNvPr id="23556" name="Rectangle 4"/>
          <p:cNvSpPr>
            <a:spLocks noChangeArrowheads="1"/>
          </p:cNvSpPr>
          <p:nvPr/>
        </p:nvSpPr>
        <p:spPr bwMode="auto">
          <a:xfrm>
            <a:off x="300038" y="2533650"/>
            <a:ext cx="1098550" cy="457200"/>
          </a:xfrm>
          <a:prstGeom prst="rect">
            <a:avLst/>
          </a:prstGeom>
          <a:noFill/>
          <a:ln w="9525">
            <a:noFill/>
            <a:miter lim="800000"/>
            <a:headEnd/>
            <a:tailEnd/>
          </a:ln>
        </p:spPr>
        <p:txBody>
          <a:bodyPr wrap="none">
            <a:spAutoFit/>
          </a:bodyPr>
          <a:lstStyle/>
          <a:p>
            <a:r>
              <a:rPr lang="en-US"/>
              <a:t>	</a:t>
            </a:r>
          </a:p>
        </p:txBody>
      </p:sp>
      <p:pic>
        <p:nvPicPr>
          <p:cNvPr id="23557" name="Picture 6" descr="liver-abdomen"/>
          <p:cNvPicPr>
            <a:picLocks noGrp="1" noChangeAspect="1" noChangeArrowheads="1"/>
          </p:cNvPicPr>
          <p:nvPr>
            <p:ph sz="half" idx="2"/>
          </p:nvPr>
        </p:nvPicPr>
        <p:blipFill>
          <a:blip r:embed="rId3" cstate="print"/>
          <a:srcRect/>
          <a:stretch>
            <a:fillRect/>
          </a:stretch>
        </p:blipFill>
        <p:spPr>
          <a:xfrm>
            <a:off x="4355976" y="3601271"/>
            <a:ext cx="3816424" cy="3256729"/>
          </a:xfr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Grp="1" noChangeAspect="1" noChangeArrowheads="1"/>
          </p:cNvPicPr>
          <p:nvPr>
            <p:ph idx="1"/>
          </p:nvPr>
        </p:nvPicPr>
        <p:blipFill>
          <a:blip r:embed="rId2" cstate="print"/>
          <a:srcRect/>
          <a:stretch>
            <a:fillRect/>
          </a:stretch>
        </p:blipFill>
        <p:spPr bwMode="auto">
          <a:xfrm>
            <a:off x="1053840" y="1609725"/>
            <a:ext cx="6045720" cy="4846638"/>
          </a:xfrm>
          <a:prstGeom prst="rect">
            <a:avLst/>
          </a:prstGeom>
          <a:noFill/>
          <a:ln w="9525">
            <a:noFill/>
            <a:miter lim="800000"/>
            <a:headEnd/>
            <a:tailEnd/>
          </a:ln>
        </p:spPr>
      </p:pic>
      <p:sp>
        <p:nvSpPr>
          <p:cNvPr id="7" name="Rectangle 3"/>
          <p:cNvSpPr>
            <a:spLocks noGrp="1" noChangeArrowheads="1"/>
          </p:cNvSpPr>
          <p:nvPr>
            <p:ph type="title"/>
          </p:nvPr>
        </p:nvSpPr>
        <p:spPr/>
        <p:txBody>
          <a:bodyPr>
            <a:normAutofit fontScale="90000"/>
          </a:bodyPr>
          <a:lstStyle/>
          <a:p>
            <a:pPr eaLnBrk="1" hangingPunct="1"/>
            <a:r>
              <a:rPr lang="en-US" dirty="0" smtClean="0"/>
              <a:t>Figure 24.1  The Components of the Digestive System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10. stomach</a:t>
            </a:r>
            <a:endParaRPr lang="en-CA" dirty="0"/>
          </a:p>
        </p:txBody>
      </p:sp>
      <p:sp>
        <p:nvSpPr>
          <p:cNvPr id="3" name="Content Placeholder 2"/>
          <p:cNvSpPr>
            <a:spLocks noGrp="1"/>
          </p:cNvSpPr>
          <p:nvPr>
            <p:ph idx="1"/>
          </p:nvPr>
        </p:nvSpPr>
        <p:spPr/>
        <p:txBody>
          <a:bodyPr/>
          <a:lstStyle/>
          <a:p>
            <a:r>
              <a:rPr lang="en-CA" dirty="0" smtClean="0"/>
              <a:t>Adds enzymes, acids, and fluids</a:t>
            </a:r>
          </a:p>
          <a:p>
            <a:r>
              <a:rPr lang="en-CA" dirty="0" smtClean="0"/>
              <a:t>Churns, mixes, and grinds food into a liquid mass (</a:t>
            </a:r>
            <a:r>
              <a:rPr lang="en-US" dirty="0" smtClean="0">
                <a:solidFill>
                  <a:srgbClr val="000000"/>
                </a:solidFill>
              </a:rPr>
              <a:t>Mechanical breakdown of food)</a:t>
            </a:r>
            <a:endParaRPr lang="en-CA" dirty="0" smtClean="0"/>
          </a:p>
          <a:p>
            <a:r>
              <a:rPr lang="en-CA" dirty="0" smtClean="0"/>
              <a:t>Peristalsis continues to grind food up</a:t>
            </a:r>
          </a:p>
          <a:p>
            <a:r>
              <a:rPr lang="en-CA" dirty="0" smtClean="0"/>
              <a:t>HCL attacks food</a:t>
            </a:r>
          </a:p>
          <a:p>
            <a:r>
              <a:rPr lang="en-US" dirty="0" smtClean="0">
                <a:solidFill>
                  <a:srgbClr val="000000"/>
                </a:solidFill>
              </a:rPr>
              <a:t>Bulk storage of undigested food</a:t>
            </a:r>
          </a:p>
          <a:p>
            <a:r>
              <a:rPr lang="en-US" dirty="0" smtClean="0">
                <a:solidFill>
                  <a:srgbClr val="000000"/>
                </a:solidFill>
              </a:rPr>
              <a:t>Lined with mucus membranes that stop the stomach from eating itself</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20040"/>
            <a:ext cx="7239000" cy="516672"/>
          </a:xfrm>
        </p:spPr>
        <p:txBody>
          <a:bodyPr>
            <a:normAutofit fontScale="90000"/>
          </a:bodyPr>
          <a:lstStyle/>
          <a:p>
            <a:pPr eaLnBrk="1" hangingPunct="1"/>
            <a:r>
              <a:rPr lang="en-US" dirty="0" smtClean="0"/>
              <a:t>Figure 24.12  The Stomach</a:t>
            </a:r>
          </a:p>
        </p:txBody>
      </p:sp>
      <p:sp>
        <p:nvSpPr>
          <p:cNvPr id="12291" name="Text Box 3"/>
          <p:cNvSpPr txBox="1">
            <a:spLocks noChangeArrowheads="1"/>
          </p:cNvSpPr>
          <p:nvPr/>
        </p:nvSpPr>
        <p:spPr bwMode="auto">
          <a:xfrm>
            <a:off x="7696200" y="6477000"/>
            <a:ext cx="1219200" cy="274638"/>
          </a:xfrm>
          <a:prstGeom prst="rect">
            <a:avLst/>
          </a:prstGeom>
          <a:noFill/>
          <a:ln w="9525">
            <a:noFill/>
            <a:miter lim="800000"/>
            <a:headEnd/>
            <a:tailEnd/>
          </a:ln>
        </p:spPr>
        <p:txBody>
          <a:bodyPr>
            <a:spAutoFit/>
          </a:bodyPr>
          <a:lstStyle/>
          <a:p>
            <a:pPr algn="r"/>
            <a:r>
              <a:rPr lang="en-US" sz="1200" i="0"/>
              <a:t>Figure 24.12b</a:t>
            </a:r>
          </a:p>
        </p:txBody>
      </p:sp>
      <p:pic>
        <p:nvPicPr>
          <p:cNvPr id="12292" name="Picture 4"/>
          <p:cNvPicPr>
            <a:picLocks noChangeAspect="1" noChangeArrowheads="1"/>
          </p:cNvPicPr>
          <p:nvPr/>
        </p:nvPicPr>
        <p:blipFill>
          <a:blip r:embed="rId3" cstate="print"/>
          <a:srcRect/>
          <a:stretch>
            <a:fillRect/>
          </a:stretch>
        </p:blipFill>
        <p:spPr bwMode="auto">
          <a:xfrm>
            <a:off x="755576" y="908720"/>
            <a:ext cx="7772400" cy="57229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Enzymes		</a:t>
            </a:r>
            <a:endParaRPr lang="en-CA" dirty="0"/>
          </a:p>
        </p:txBody>
      </p:sp>
      <p:sp>
        <p:nvSpPr>
          <p:cNvPr id="3" name="Content Placeholder 2"/>
          <p:cNvSpPr>
            <a:spLocks noGrp="1"/>
          </p:cNvSpPr>
          <p:nvPr>
            <p:ph idx="1"/>
          </p:nvPr>
        </p:nvSpPr>
        <p:spPr/>
        <p:txBody>
          <a:bodyPr/>
          <a:lstStyle/>
          <a:p>
            <a:r>
              <a:rPr lang="en-CA" dirty="0" smtClean="0"/>
              <a:t>Pepsin/rennin – breakdown proteins</a:t>
            </a:r>
          </a:p>
          <a:p>
            <a:r>
              <a:rPr lang="en-CA" dirty="0" smtClean="0"/>
              <a:t>Gastric lipase – breakdown fats</a:t>
            </a:r>
          </a:p>
          <a:p>
            <a:r>
              <a:rPr lang="en-CA" dirty="0" smtClean="0"/>
              <a:t>Amylase – continue breaking down </a:t>
            </a:r>
            <a:r>
              <a:rPr lang="en-CA" dirty="0" err="1" smtClean="0"/>
              <a:t>carbs</a:t>
            </a:r>
            <a:endParaRPr lang="en-CA" dirty="0" smtClean="0"/>
          </a:p>
          <a:p>
            <a:endParaRPr lang="en-CA" dirty="0" smtClean="0"/>
          </a:p>
          <a:p>
            <a:r>
              <a:rPr lang="en-CA" b="1" u="sng" dirty="0" smtClean="0"/>
              <a:t>DIGESTION TIME IN THE STOMACH</a:t>
            </a:r>
          </a:p>
          <a:p>
            <a:r>
              <a:rPr lang="en-CA" dirty="0" err="1" smtClean="0"/>
              <a:t>Carbs</a:t>
            </a:r>
            <a:r>
              <a:rPr lang="en-CA" dirty="0" smtClean="0"/>
              <a:t> = 1-2 hrs.</a:t>
            </a:r>
          </a:p>
          <a:p>
            <a:r>
              <a:rPr lang="en-CA" dirty="0" smtClean="0"/>
              <a:t>Protein = 3-5 hrs.</a:t>
            </a:r>
          </a:p>
          <a:p>
            <a:r>
              <a:rPr lang="en-CA" dirty="0" smtClean="0"/>
              <a:t>Fats = up to 7 hrs.</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Moving on...</a:t>
            </a:r>
            <a:endParaRPr lang="en-CA" dirty="0"/>
          </a:p>
        </p:txBody>
      </p:sp>
      <p:sp>
        <p:nvSpPr>
          <p:cNvPr id="3" name="Content Placeholder 2"/>
          <p:cNvSpPr>
            <a:spLocks noGrp="1"/>
          </p:cNvSpPr>
          <p:nvPr>
            <p:ph idx="1"/>
          </p:nvPr>
        </p:nvSpPr>
        <p:spPr/>
        <p:txBody>
          <a:bodyPr/>
          <a:lstStyle/>
          <a:p>
            <a:r>
              <a:rPr lang="en-CA" dirty="0" smtClean="0"/>
              <a:t>Leaving the stomach, food is now a thick fluid called CHYME.</a:t>
            </a:r>
          </a:p>
          <a:p>
            <a:r>
              <a:rPr lang="en-CA" dirty="0" smtClean="0"/>
              <a:t>The </a:t>
            </a:r>
            <a:r>
              <a:rPr lang="en-CA" dirty="0" err="1" smtClean="0"/>
              <a:t>chyme</a:t>
            </a:r>
            <a:r>
              <a:rPr lang="en-CA" dirty="0" smtClean="0"/>
              <a:t> passes through the pyloric sphincter</a:t>
            </a:r>
          </a:p>
          <a:p>
            <a:r>
              <a:rPr lang="en-CA" dirty="0" smtClean="0"/>
              <a:t>The sphincter releases food a little at a time to help ensure the best possible absorption of nutrients in the small intestine</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11. pancreas</a:t>
            </a:r>
            <a:endParaRPr lang="en-CA" dirty="0"/>
          </a:p>
        </p:txBody>
      </p:sp>
      <p:sp>
        <p:nvSpPr>
          <p:cNvPr id="3" name="Content Placeholder 2"/>
          <p:cNvSpPr>
            <a:spLocks noGrp="1"/>
          </p:cNvSpPr>
          <p:nvPr>
            <p:ph idx="1"/>
          </p:nvPr>
        </p:nvSpPr>
        <p:spPr/>
        <p:txBody>
          <a:bodyPr/>
          <a:lstStyle/>
          <a:p>
            <a:r>
              <a:rPr lang="en-CA" dirty="0" smtClean="0"/>
              <a:t>Secretes pancreatic juices, an enzyme-rich fluid (thousands of enzymes) that continues to reduce food to small molecules.</a:t>
            </a:r>
          </a:p>
          <a:p>
            <a:r>
              <a:rPr lang="en-CA" dirty="0" smtClean="0"/>
              <a:t>It also releases bicarbonate to neutralize the acidic fluid from the stomach.</a:t>
            </a:r>
          </a:p>
          <a:p>
            <a:pPr marL="274320" lvl="1" indent="-274320">
              <a:spcBef>
                <a:spcPts val="600"/>
              </a:spcBef>
              <a:buClr>
                <a:schemeClr val="tx2"/>
              </a:buClr>
              <a:buSzPct val="73000"/>
              <a:buFont typeface="Wingdings 2"/>
              <a:buChar char=""/>
            </a:pPr>
            <a:r>
              <a:rPr lang="en-CA" sz="2600" dirty="0" smtClean="0">
                <a:solidFill>
                  <a:schemeClr val="tx1"/>
                </a:solidFill>
              </a:rPr>
              <a:t>Releases and monitors </a:t>
            </a:r>
            <a:r>
              <a:rPr lang="en-US" sz="2600" dirty="0" smtClean="0">
                <a:solidFill>
                  <a:schemeClr val="tx1"/>
                </a:solidFill>
              </a:rPr>
              <a:t>insulin and glucagon secretion - for glucose control</a:t>
            </a:r>
          </a:p>
          <a:p>
            <a:pPr>
              <a:buNone/>
            </a:pP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696200" y="6477000"/>
            <a:ext cx="1219200" cy="274638"/>
          </a:xfrm>
          <a:prstGeom prst="rect">
            <a:avLst/>
          </a:prstGeom>
          <a:noFill/>
          <a:ln w="9525">
            <a:noFill/>
            <a:miter lim="800000"/>
            <a:headEnd/>
            <a:tailEnd/>
          </a:ln>
        </p:spPr>
        <p:txBody>
          <a:bodyPr>
            <a:spAutoFit/>
          </a:bodyPr>
          <a:lstStyle/>
          <a:p>
            <a:pPr algn="r"/>
            <a:r>
              <a:rPr lang="en-US" sz="1200" i="0"/>
              <a:t>Figure 24.18a-c</a:t>
            </a:r>
          </a:p>
        </p:txBody>
      </p:sp>
      <p:sp>
        <p:nvSpPr>
          <p:cNvPr id="22531" name="Rectangle 3"/>
          <p:cNvSpPr>
            <a:spLocks noGrp="1" noChangeArrowheads="1"/>
          </p:cNvSpPr>
          <p:nvPr>
            <p:ph type="title"/>
          </p:nvPr>
        </p:nvSpPr>
        <p:spPr>
          <a:xfrm>
            <a:off x="457200" y="320040"/>
            <a:ext cx="7239000" cy="516672"/>
          </a:xfrm>
          <a:noFill/>
        </p:spPr>
        <p:txBody>
          <a:bodyPr>
            <a:normAutofit fontScale="90000"/>
          </a:bodyPr>
          <a:lstStyle/>
          <a:p>
            <a:pPr eaLnBrk="1" hangingPunct="1"/>
            <a:r>
              <a:rPr lang="en-US" dirty="0" smtClean="0"/>
              <a:t>Figure 24.18  The Pancreas</a:t>
            </a:r>
          </a:p>
        </p:txBody>
      </p:sp>
      <p:pic>
        <p:nvPicPr>
          <p:cNvPr id="22532" name="Picture 4"/>
          <p:cNvPicPr>
            <a:picLocks noChangeAspect="1" noChangeArrowheads="1"/>
          </p:cNvPicPr>
          <p:nvPr/>
        </p:nvPicPr>
        <p:blipFill>
          <a:blip r:embed="rId3" cstate="print"/>
          <a:srcRect/>
          <a:stretch>
            <a:fillRect/>
          </a:stretch>
        </p:blipFill>
        <p:spPr bwMode="auto">
          <a:xfrm>
            <a:off x="323528" y="1133475"/>
            <a:ext cx="7772400" cy="5724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12. Pancreatic duct</a:t>
            </a:r>
            <a:endParaRPr lang="en-CA" dirty="0"/>
          </a:p>
        </p:txBody>
      </p:sp>
      <p:sp>
        <p:nvSpPr>
          <p:cNvPr id="3" name="Content Placeholder 2"/>
          <p:cNvSpPr>
            <a:spLocks noGrp="1"/>
          </p:cNvSpPr>
          <p:nvPr>
            <p:ph idx="1"/>
          </p:nvPr>
        </p:nvSpPr>
        <p:spPr/>
        <p:txBody>
          <a:bodyPr/>
          <a:lstStyle/>
          <a:p>
            <a:r>
              <a:rPr lang="en-CA" dirty="0" smtClean="0"/>
              <a:t>Conducts pancreatic juices from the pancreas to the small intestine</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13. gallbladder</a:t>
            </a:r>
            <a:endParaRPr lang="en-CA" dirty="0"/>
          </a:p>
        </p:txBody>
      </p:sp>
      <p:sp>
        <p:nvSpPr>
          <p:cNvPr id="3" name="Content Placeholder 2"/>
          <p:cNvSpPr>
            <a:spLocks noGrp="1"/>
          </p:cNvSpPr>
          <p:nvPr>
            <p:ph idx="1"/>
          </p:nvPr>
        </p:nvSpPr>
        <p:spPr/>
        <p:txBody>
          <a:bodyPr/>
          <a:lstStyle/>
          <a:p>
            <a:r>
              <a:rPr lang="en-CA" dirty="0" smtClean="0"/>
              <a:t>Stores bile from the liver until needed.</a:t>
            </a:r>
            <a:endParaRPr lang="en-CA" dirty="0"/>
          </a:p>
        </p:txBody>
      </p:sp>
      <p:pic>
        <p:nvPicPr>
          <p:cNvPr id="4" name="Picture 9" descr="gallbladder"/>
          <p:cNvPicPr>
            <a:picLocks noChangeAspect="1" noChangeArrowheads="1"/>
          </p:cNvPicPr>
          <p:nvPr/>
        </p:nvPicPr>
        <p:blipFill>
          <a:blip r:embed="rId2" cstate="print"/>
          <a:srcRect/>
          <a:stretch>
            <a:fillRect/>
          </a:stretch>
        </p:blipFill>
        <p:spPr>
          <a:xfrm>
            <a:off x="1619672" y="2492896"/>
            <a:ext cx="4464050" cy="353853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14. Pyloric sphincter</a:t>
            </a:r>
            <a:endParaRPr lang="en-CA" dirty="0"/>
          </a:p>
        </p:txBody>
      </p:sp>
      <p:sp>
        <p:nvSpPr>
          <p:cNvPr id="3" name="Content Placeholder 2"/>
          <p:cNvSpPr>
            <a:spLocks noGrp="1"/>
          </p:cNvSpPr>
          <p:nvPr>
            <p:ph idx="1"/>
          </p:nvPr>
        </p:nvSpPr>
        <p:spPr/>
        <p:txBody>
          <a:bodyPr/>
          <a:lstStyle/>
          <a:p>
            <a:r>
              <a:rPr lang="en-CA" dirty="0" smtClean="0"/>
              <a:t>Allows passage from stomach to small intestine.</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15. Bile duct</a:t>
            </a:r>
            <a:endParaRPr lang="en-CA" dirty="0"/>
          </a:p>
        </p:txBody>
      </p:sp>
      <p:sp>
        <p:nvSpPr>
          <p:cNvPr id="3" name="Content Placeholder 2"/>
          <p:cNvSpPr>
            <a:spLocks noGrp="1"/>
          </p:cNvSpPr>
          <p:nvPr>
            <p:ph idx="1"/>
          </p:nvPr>
        </p:nvSpPr>
        <p:spPr/>
        <p:txBody>
          <a:bodyPr/>
          <a:lstStyle/>
          <a:p>
            <a:r>
              <a:rPr lang="en-CA" dirty="0" smtClean="0"/>
              <a:t>Conducts bile from the gallbladder to the small intestine</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Role of the digestive system</a:t>
            </a:r>
            <a:endParaRPr lang="en-CA" dirty="0"/>
          </a:p>
        </p:txBody>
      </p:sp>
      <p:sp>
        <p:nvSpPr>
          <p:cNvPr id="3" name="Content Placeholder 2"/>
          <p:cNvSpPr>
            <a:spLocks noGrp="1"/>
          </p:cNvSpPr>
          <p:nvPr>
            <p:ph idx="1"/>
          </p:nvPr>
        </p:nvSpPr>
        <p:spPr/>
        <p:txBody>
          <a:bodyPr/>
          <a:lstStyle/>
          <a:p>
            <a:r>
              <a:rPr lang="en-CA" dirty="0" smtClean="0"/>
              <a:t>Receive nutrients so the body can use them</a:t>
            </a:r>
          </a:p>
          <a:p>
            <a:r>
              <a:rPr lang="en-CA" dirty="0" smtClean="0"/>
              <a:t>Eliminate the extra components the body cannot use</a:t>
            </a:r>
          </a:p>
          <a:p>
            <a:r>
              <a:rPr lang="en-CA" dirty="0" smtClean="0"/>
              <a:t>Takes 12-48 hours</a:t>
            </a:r>
          </a:p>
          <a:p>
            <a:r>
              <a:rPr lang="en-CA" u="sng" dirty="0" smtClean="0"/>
              <a:t>Alimentary Canal: </a:t>
            </a:r>
            <a:r>
              <a:rPr lang="en-CA" dirty="0" smtClean="0"/>
              <a:t>the digestive tract; 8 metres of tubing</a:t>
            </a:r>
          </a:p>
          <a:p>
            <a:r>
              <a:rPr lang="en-CA" u="sng" dirty="0" smtClean="0"/>
              <a:t>Digestion: </a:t>
            </a:r>
            <a:r>
              <a:rPr lang="en-CA" dirty="0" smtClean="0"/>
              <a:t>chemical and physical (mechanical) breakdown of food and drink in a form your body can absorb for use. Through digestion, the nutrients are made available to supply you with energy.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16. Small intestine</a:t>
            </a:r>
            <a:endParaRPr lang="en-CA" dirty="0"/>
          </a:p>
        </p:txBody>
      </p:sp>
      <p:sp>
        <p:nvSpPr>
          <p:cNvPr id="3" name="Content Placeholder 2"/>
          <p:cNvSpPr>
            <a:spLocks noGrp="1"/>
          </p:cNvSpPr>
          <p:nvPr>
            <p:ph idx="1"/>
          </p:nvPr>
        </p:nvSpPr>
        <p:spPr/>
        <p:txBody>
          <a:bodyPr/>
          <a:lstStyle/>
          <a:p>
            <a:r>
              <a:rPr lang="en-CA" dirty="0" smtClean="0"/>
              <a:t>Secretes enzymes that digest all energy-yielding nutrients and releases bicarbonate to neutralize acidic </a:t>
            </a:r>
            <a:r>
              <a:rPr lang="en-CA" dirty="0" err="1" smtClean="0"/>
              <a:t>chyme</a:t>
            </a:r>
            <a:r>
              <a:rPr lang="en-CA" dirty="0" smtClean="0"/>
              <a:t> that enters the small intestine.</a:t>
            </a:r>
          </a:p>
          <a:p>
            <a:r>
              <a:rPr lang="en-CA" dirty="0" smtClean="0"/>
              <a:t>Smaller in diameter than the large intestine (10 feet in length)</a:t>
            </a:r>
          </a:p>
          <a:p>
            <a:r>
              <a:rPr lang="en-CA" dirty="0" smtClean="0"/>
              <a:t>*digestion and absorption occur mainly in the small intestine</a:t>
            </a:r>
          </a:p>
          <a:p>
            <a:r>
              <a:rPr lang="en-CA" dirty="0" smtClean="0"/>
              <a:t>Through absorption, nutrients are made available to the body cells in the small intestine</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7239000" cy="6195088"/>
          </a:xfrm>
        </p:spPr>
        <p:txBody>
          <a:bodyPr/>
          <a:lstStyle/>
          <a:p>
            <a:pPr lvl="1">
              <a:buNone/>
            </a:pPr>
            <a:r>
              <a:rPr lang="en-US" sz="2600" dirty="0" smtClean="0">
                <a:solidFill>
                  <a:srgbClr val="000000"/>
                </a:solidFill>
              </a:rPr>
              <a:t>Three subdivisions:</a:t>
            </a:r>
          </a:p>
          <a:p>
            <a:pPr lvl="1"/>
            <a:r>
              <a:rPr lang="en-US" sz="2600" dirty="0" smtClean="0">
                <a:solidFill>
                  <a:schemeClr val="accent2"/>
                </a:solidFill>
              </a:rPr>
              <a:t>Duodenum</a:t>
            </a:r>
            <a:r>
              <a:rPr lang="en-US" sz="2600" dirty="0" smtClean="0">
                <a:solidFill>
                  <a:srgbClr val="000000"/>
                </a:solidFill>
              </a:rPr>
              <a:t> - most digestion takes place here</a:t>
            </a:r>
          </a:p>
          <a:p>
            <a:pPr lvl="1"/>
            <a:r>
              <a:rPr lang="en-US" sz="2600" dirty="0" smtClean="0">
                <a:solidFill>
                  <a:schemeClr val="accent2"/>
                </a:solidFill>
              </a:rPr>
              <a:t>Jejunum</a:t>
            </a:r>
            <a:r>
              <a:rPr lang="en-US" sz="2600" dirty="0" smtClean="0">
                <a:solidFill>
                  <a:srgbClr val="000000"/>
                </a:solidFill>
              </a:rPr>
              <a:t> - absorption of nutrients</a:t>
            </a:r>
          </a:p>
          <a:p>
            <a:pPr lvl="1"/>
            <a:r>
              <a:rPr lang="en-US" sz="2600" dirty="0" smtClean="0">
                <a:solidFill>
                  <a:schemeClr val="accent2"/>
                </a:solidFill>
              </a:rPr>
              <a:t>Ileum</a:t>
            </a:r>
            <a:r>
              <a:rPr lang="en-US" sz="2600" dirty="0" smtClean="0">
                <a:solidFill>
                  <a:srgbClr val="000000"/>
                </a:solidFill>
              </a:rPr>
              <a:t> - absorption of nutrients</a:t>
            </a:r>
          </a:p>
          <a:p>
            <a:endParaRPr lang="en-CA" dirty="0"/>
          </a:p>
        </p:txBody>
      </p:sp>
      <p:pic>
        <p:nvPicPr>
          <p:cNvPr id="4" name="Picture 4"/>
          <p:cNvPicPr>
            <a:picLocks noChangeAspect="1" noChangeArrowheads="1"/>
          </p:cNvPicPr>
          <p:nvPr/>
        </p:nvPicPr>
        <p:blipFill>
          <a:blip r:embed="rId2" cstate="print"/>
          <a:srcRect/>
          <a:stretch>
            <a:fillRect/>
          </a:stretch>
        </p:blipFill>
        <p:spPr bwMode="auto">
          <a:xfrm>
            <a:off x="2339752" y="2512866"/>
            <a:ext cx="3729335" cy="434513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7239000" cy="6195088"/>
          </a:xfrm>
        </p:spPr>
        <p:txBody>
          <a:bodyPr/>
          <a:lstStyle/>
          <a:p>
            <a:r>
              <a:rPr lang="en-CA" dirty="0" smtClean="0"/>
              <a:t>The large, tennis court size area allows for maximum absorption</a:t>
            </a:r>
          </a:p>
          <a:p>
            <a:r>
              <a:rPr lang="en-CA" dirty="0" smtClean="0"/>
              <a:t>Numerous folds in the intestine are called VILLI, and in turn they are covered with more projections called MICROVILLI</a:t>
            </a:r>
          </a:p>
          <a:p>
            <a:r>
              <a:rPr lang="en-CA" dirty="0" smtClean="0"/>
              <a:t>Each </a:t>
            </a:r>
            <a:r>
              <a:rPr lang="en-CA" dirty="0" err="1" smtClean="0"/>
              <a:t>microvilli</a:t>
            </a:r>
            <a:r>
              <a:rPr lang="en-CA" dirty="0" smtClean="0"/>
              <a:t> is designed to absorb a certain nutrient and not any other.</a:t>
            </a:r>
            <a:endParaRPr lang="en-CA" dirty="0"/>
          </a:p>
        </p:txBody>
      </p:sp>
      <p:pic>
        <p:nvPicPr>
          <p:cNvPr id="28674" name="Picture 2" descr="http://www.nutters.com/villus.jpg"/>
          <p:cNvPicPr>
            <a:picLocks noChangeAspect="1" noChangeArrowheads="1"/>
          </p:cNvPicPr>
          <p:nvPr/>
        </p:nvPicPr>
        <p:blipFill>
          <a:blip r:embed="rId2" cstate="print"/>
          <a:srcRect/>
          <a:stretch>
            <a:fillRect/>
          </a:stretch>
        </p:blipFill>
        <p:spPr bwMode="auto">
          <a:xfrm>
            <a:off x="5868144" y="2996952"/>
            <a:ext cx="2852316" cy="3693749"/>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0" y="3861048"/>
            <a:ext cx="5715744" cy="27367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Absorption in the S.I.</a:t>
            </a:r>
            <a:endParaRPr lang="en-CA" dirty="0"/>
          </a:p>
        </p:txBody>
      </p:sp>
      <p:sp>
        <p:nvSpPr>
          <p:cNvPr id="3" name="Content Placeholder 2"/>
          <p:cNvSpPr>
            <a:spLocks noGrp="1"/>
          </p:cNvSpPr>
          <p:nvPr>
            <p:ph idx="1"/>
          </p:nvPr>
        </p:nvSpPr>
        <p:spPr/>
        <p:txBody>
          <a:bodyPr/>
          <a:lstStyle/>
          <a:p>
            <a:r>
              <a:rPr lang="en-CA" dirty="0" smtClean="0"/>
              <a:t>The simplest of nutrients are absorbed first, and the more complex are absorbed further down the intestine</a:t>
            </a:r>
          </a:p>
          <a:p>
            <a:r>
              <a:rPr lang="en-CA" dirty="0" smtClean="0"/>
              <a:t>By the time the food reaches the end of the small intestine, it is mostly water, dissolved minerals and indigestible fibre.</a:t>
            </a:r>
          </a:p>
          <a:p>
            <a:r>
              <a:rPr lang="en-CA" dirty="0" smtClean="0"/>
              <a:t>These substances are absorbed ‘as is’</a:t>
            </a:r>
          </a:p>
          <a:p>
            <a:r>
              <a:rPr lang="en-CA" dirty="0" smtClean="0"/>
              <a:t>Sugars/</a:t>
            </a:r>
            <a:r>
              <a:rPr lang="en-CA" dirty="0" err="1" smtClean="0"/>
              <a:t>carbs</a:t>
            </a:r>
            <a:r>
              <a:rPr lang="en-CA" dirty="0" smtClean="0"/>
              <a:t> are broken down first, then proteins, then fats (just like in the stomach)</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17. </a:t>
            </a:r>
            <a:r>
              <a:rPr lang="en-CA" dirty="0" err="1" smtClean="0"/>
              <a:t>Ileocecal</a:t>
            </a:r>
            <a:r>
              <a:rPr lang="en-CA" dirty="0" smtClean="0"/>
              <a:t> valve (sphincter)</a:t>
            </a:r>
            <a:endParaRPr lang="en-CA" dirty="0"/>
          </a:p>
        </p:txBody>
      </p:sp>
      <p:sp>
        <p:nvSpPr>
          <p:cNvPr id="3" name="Content Placeholder 2"/>
          <p:cNvSpPr>
            <a:spLocks noGrp="1"/>
          </p:cNvSpPr>
          <p:nvPr>
            <p:ph idx="1"/>
          </p:nvPr>
        </p:nvSpPr>
        <p:spPr/>
        <p:txBody>
          <a:bodyPr/>
          <a:lstStyle/>
          <a:p>
            <a:r>
              <a:rPr lang="en-CA" dirty="0" smtClean="0"/>
              <a:t>Allows passage from the small intestine to the large intestine</a:t>
            </a:r>
          </a:p>
          <a:p>
            <a:r>
              <a:rPr lang="en-CA" dirty="0" smtClean="0"/>
              <a:t>Prevents backflow from the large intestine</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18. appendix</a:t>
            </a:r>
            <a:endParaRPr lang="en-CA" dirty="0"/>
          </a:p>
        </p:txBody>
      </p:sp>
      <p:sp>
        <p:nvSpPr>
          <p:cNvPr id="3" name="Content Placeholder 2"/>
          <p:cNvSpPr>
            <a:spLocks noGrp="1"/>
          </p:cNvSpPr>
          <p:nvPr>
            <p:ph idx="1"/>
          </p:nvPr>
        </p:nvSpPr>
        <p:spPr/>
        <p:txBody>
          <a:bodyPr/>
          <a:lstStyle/>
          <a:p>
            <a:r>
              <a:rPr lang="en-CA" dirty="0" smtClean="0"/>
              <a:t>Stores lymph cells</a:t>
            </a:r>
          </a:p>
          <a:p>
            <a:r>
              <a:rPr lang="en-CA" dirty="0" smtClean="0"/>
              <a:t>Shrunken remainder of a large and normal intestine of a remote ancestor</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19. Large intestine (colon)</a:t>
            </a:r>
            <a:endParaRPr lang="en-CA" dirty="0"/>
          </a:p>
        </p:txBody>
      </p:sp>
      <p:sp>
        <p:nvSpPr>
          <p:cNvPr id="3" name="Content Placeholder 2"/>
          <p:cNvSpPr>
            <a:spLocks noGrp="1"/>
          </p:cNvSpPr>
          <p:nvPr>
            <p:ph idx="1"/>
          </p:nvPr>
        </p:nvSpPr>
        <p:spPr/>
        <p:txBody>
          <a:bodyPr/>
          <a:lstStyle/>
          <a:p>
            <a:r>
              <a:rPr lang="en-US" sz="2800" dirty="0" smtClean="0">
                <a:solidFill>
                  <a:srgbClr val="000000"/>
                </a:solidFill>
              </a:rPr>
              <a:t>Reabsorb water and compact material into feces</a:t>
            </a:r>
          </a:p>
          <a:p>
            <a:r>
              <a:rPr lang="en-US" sz="2800" dirty="0" smtClean="0">
                <a:solidFill>
                  <a:srgbClr val="000000"/>
                </a:solidFill>
              </a:rPr>
              <a:t>Absorb vitamins produced by bacteria (K, B12)</a:t>
            </a:r>
          </a:p>
          <a:p>
            <a:r>
              <a:rPr lang="en-US" sz="2800" dirty="0" smtClean="0">
                <a:solidFill>
                  <a:srgbClr val="000000"/>
                </a:solidFill>
              </a:rPr>
              <a:t>Store fecal matter prior to defecation</a:t>
            </a:r>
          </a:p>
        </p:txBody>
      </p:sp>
      <p:pic>
        <p:nvPicPr>
          <p:cNvPr id="4" name="Picture 5" descr="colon"/>
          <p:cNvPicPr>
            <a:picLocks noChangeAspect="1" noChangeArrowheads="1"/>
          </p:cNvPicPr>
          <p:nvPr/>
        </p:nvPicPr>
        <p:blipFill>
          <a:blip r:embed="rId2" cstate="print"/>
          <a:srcRect/>
          <a:stretch>
            <a:fillRect/>
          </a:stretch>
        </p:blipFill>
        <p:spPr>
          <a:xfrm>
            <a:off x="4716016" y="3933056"/>
            <a:ext cx="3240360" cy="277661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20. rectum</a:t>
            </a:r>
            <a:endParaRPr lang="en-CA" dirty="0"/>
          </a:p>
        </p:txBody>
      </p:sp>
      <p:sp>
        <p:nvSpPr>
          <p:cNvPr id="3" name="Content Placeholder 2"/>
          <p:cNvSpPr>
            <a:spLocks noGrp="1"/>
          </p:cNvSpPr>
          <p:nvPr>
            <p:ph idx="1"/>
          </p:nvPr>
        </p:nvSpPr>
        <p:spPr/>
        <p:txBody>
          <a:bodyPr/>
          <a:lstStyle/>
          <a:p>
            <a:r>
              <a:rPr lang="en-US" sz="2800" dirty="0" smtClean="0">
                <a:solidFill>
                  <a:srgbClr val="000000"/>
                </a:solidFill>
              </a:rPr>
              <a:t>Last portion of the digestive tract</a:t>
            </a:r>
          </a:p>
          <a:p>
            <a:r>
              <a:rPr lang="en-US" sz="2800" dirty="0" smtClean="0">
                <a:solidFill>
                  <a:srgbClr val="000000"/>
                </a:solidFill>
              </a:rPr>
              <a:t>Terminates at the anal canal</a:t>
            </a:r>
          </a:p>
          <a:p>
            <a:r>
              <a:rPr lang="en-US" sz="2800" dirty="0" smtClean="0">
                <a:solidFill>
                  <a:srgbClr val="000000"/>
                </a:solidFill>
              </a:rPr>
              <a:t>Internal and external anal sphincters</a:t>
            </a:r>
          </a:p>
          <a:p>
            <a:r>
              <a:rPr lang="en-US" sz="2800" dirty="0" smtClean="0">
                <a:solidFill>
                  <a:srgbClr val="000000"/>
                </a:solidFill>
              </a:rPr>
              <a:t>Stores feces prior to elimination</a:t>
            </a:r>
          </a:p>
        </p:txBody>
      </p:sp>
      <p:pic>
        <p:nvPicPr>
          <p:cNvPr id="4" name="Picture 5" descr="Rectum"/>
          <p:cNvPicPr>
            <a:picLocks noChangeAspect="1" noChangeArrowheads="1"/>
          </p:cNvPicPr>
          <p:nvPr/>
        </p:nvPicPr>
        <p:blipFill>
          <a:blip r:embed="rId2" cstate="print"/>
          <a:srcRect/>
          <a:stretch>
            <a:fillRect/>
          </a:stretch>
        </p:blipFill>
        <p:spPr>
          <a:xfrm>
            <a:off x="3851920" y="3645024"/>
            <a:ext cx="2953047" cy="295304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21. anus</a:t>
            </a:r>
            <a:endParaRPr lang="en-CA" dirty="0"/>
          </a:p>
        </p:txBody>
      </p:sp>
      <p:sp>
        <p:nvSpPr>
          <p:cNvPr id="3" name="Content Placeholder 2"/>
          <p:cNvSpPr>
            <a:spLocks noGrp="1"/>
          </p:cNvSpPr>
          <p:nvPr>
            <p:ph idx="1"/>
          </p:nvPr>
        </p:nvSpPr>
        <p:spPr/>
        <p:txBody>
          <a:bodyPr/>
          <a:lstStyle/>
          <a:p>
            <a:r>
              <a:rPr lang="en-CA" dirty="0" smtClean="0"/>
              <a:t>Holds rectum closed and opens to allow elimination</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dirty="0" smtClean="0"/>
              <a:t>Digestion	</a:t>
            </a:r>
            <a:endParaRPr lang="en-CA" dirty="0"/>
          </a:p>
        </p:txBody>
      </p:sp>
      <p:sp>
        <p:nvSpPr>
          <p:cNvPr id="3" name="Subtitle 2"/>
          <p:cNvSpPr>
            <a:spLocks noGrp="1"/>
          </p:cNvSpPr>
          <p:nvPr>
            <p:ph type="subTitle" idx="1"/>
          </p:nvPr>
        </p:nvSpPr>
        <p:spPr/>
        <p:txBody>
          <a:bodyPr/>
          <a:lstStyle/>
          <a:p>
            <a:pPr algn="ctr"/>
            <a:r>
              <a:rPr lang="en-CA" dirty="0" smtClean="0"/>
              <a:t>Basic Overview of Target Areas</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Order of digestion</a:t>
            </a:r>
            <a:endParaRPr lang="en-CA" dirty="0"/>
          </a:p>
        </p:txBody>
      </p:sp>
      <p:sp>
        <p:nvSpPr>
          <p:cNvPr id="3" name="Content Placeholder 2"/>
          <p:cNvSpPr>
            <a:spLocks noGrp="1"/>
          </p:cNvSpPr>
          <p:nvPr>
            <p:ph idx="1"/>
          </p:nvPr>
        </p:nvSpPr>
        <p:spPr/>
        <p:txBody>
          <a:bodyPr/>
          <a:lstStyle/>
          <a:p>
            <a:r>
              <a:rPr lang="en-CA" dirty="0" smtClean="0"/>
              <a:t>Mouth</a:t>
            </a:r>
          </a:p>
          <a:p>
            <a:r>
              <a:rPr lang="en-CA" dirty="0" err="1" smtClean="0"/>
              <a:t>Esophagus</a:t>
            </a:r>
            <a:endParaRPr lang="en-CA" dirty="0" smtClean="0"/>
          </a:p>
          <a:p>
            <a:r>
              <a:rPr lang="en-CA" dirty="0" smtClean="0"/>
              <a:t>Stomach</a:t>
            </a:r>
          </a:p>
          <a:p>
            <a:r>
              <a:rPr lang="en-CA" dirty="0" smtClean="0"/>
              <a:t>Small intestine</a:t>
            </a:r>
          </a:p>
          <a:p>
            <a:r>
              <a:rPr lang="en-CA" dirty="0" smtClean="0"/>
              <a:t>Large intestine</a:t>
            </a:r>
          </a:p>
          <a:p>
            <a:r>
              <a:rPr lang="en-CA" dirty="0" smtClean="0"/>
              <a:t>Rectum</a:t>
            </a:r>
          </a:p>
          <a:p>
            <a:r>
              <a:rPr lang="en-CA" dirty="0" smtClean="0"/>
              <a:t>Accessory organs: liver; pancreas, gallbladder</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Mouth</a:t>
            </a:r>
            <a:endParaRPr lang="en-CA" dirty="0"/>
          </a:p>
        </p:txBody>
      </p:sp>
      <p:sp>
        <p:nvSpPr>
          <p:cNvPr id="3" name="Content Placeholder 2"/>
          <p:cNvSpPr>
            <a:spLocks noGrp="1"/>
          </p:cNvSpPr>
          <p:nvPr>
            <p:ph idx="1"/>
          </p:nvPr>
        </p:nvSpPr>
        <p:spPr/>
        <p:txBody>
          <a:bodyPr/>
          <a:lstStyle/>
          <a:p>
            <a:r>
              <a:rPr lang="en-CA" dirty="0" smtClean="0"/>
              <a:t>Chewing and swallowing with little digestion</a:t>
            </a:r>
          </a:p>
          <a:p>
            <a:r>
              <a:rPr lang="en-CA" dirty="0" smtClean="0"/>
              <a:t>Carbohydrate digestion begins</a:t>
            </a:r>
            <a:endParaRPr lang="en-CA" dirty="0"/>
          </a:p>
        </p:txBody>
      </p:sp>
      <p:pic>
        <p:nvPicPr>
          <p:cNvPr id="54274" name="Picture 2" descr="http://www.nlm.nih.gov/medlineplus/ency/images/ency/fullsize/8880.jpg"/>
          <p:cNvPicPr>
            <a:picLocks noChangeAspect="1" noChangeArrowheads="1"/>
          </p:cNvPicPr>
          <p:nvPr/>
        </p:nvPicPr>
        <p:blipFill>
          <a:blip r:embed="rId2" cstate="print"/>
          <a:srcRect/>
          <a:stretch>
            <a:fillRect/>
          </a:stretch>
        </p:blipFill>
        <p:spPr bwMode="auto">
          <a:xfrm>
            <a:off x="2267744" y="2996952"/>
            <a:ext cx="3810000" cy="304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stomach</a:t>
            </a:r>
            <a:endParaRPr lang="en-CA" dirty="0"/>
          </a:p>
        </p:txBody>
      </p:sp>
      <p:sp>
        <p:nvSpPr>
          <p:cNvPr id="3" name="Content Placeholder 2"/>
          <p:cNvSpPr>
            <a:spLocks noGrp="1"/>
          </p:cNvSpPr>
          <p:nvPr>
            <p:ph idx="1"/>
          </p:nvPr>
        </p:nvSpPr>
        <p:spPr/>
        <p:txBody>
          <a:bodyPr/>
          <a:lstStyle/>
          <a:p>
            <a:r>
              <a:rPr lang="en-CA" dirty="0" smtClean="0"/>
              <a:t>Collecting and churning with some digestion</a:t>
            </a:r>
          </a:p>
          <a:p>
            <a:r>
              <a:rPr lang="en-CA" dirty="0" err="1" smtClean="0"/>
              <a:t>Carb</a:t>
            </a:r>
            <a:r>
              <a:rPr lang="en-CA" dirty="0" smtClean="0"/>
              <a:t> digestion continues</a:t>
            </a:r>
          </a:p>
          <a:p>
            <a:r>
              <a:rPr lang="en-CA" dirty="0" smtClean="0"/>
              <a:t>Proteins begin to digest</a:t>
            </a:r>
          </a:p>
          <a:p>
            <a:r>
              <a:rPr lang="en-CA" dirty="0" smtClean="0"/>
              <a:t>Fat separates from water</a:t>
            </a:r>
            <a:endParaRPr lang="en-CA" dirty="0"/>
          </a:p>
        </p:txBody>
      </p:sp>
      <p:pic>
        <p:nvPicPr>
          <p:cNvPr id="60418" name="Picture 2" descr="http://www.pycomall.com/images/P/stomach.jpg"/>
          <p:cNvPicPr>
            <a:picLocks noChangeAspect="1" noChangeArrowheads="1"/>
          </p:cNvPicPr>
          <p:nvPr/>
        </p:nvPicPr>
        <p:blipFill>
          <a:blip r:embed="rId2" cstate="print"/>
          <a:srcRect/>
          <a:stretch>
            <a:fillRect/>
          </a:stretch>
        </p:blipFill>
        <p:spPr bwMode="auto">
          <a:xfrm>
            <a:off x="4211960" y="3501008"/>
            <a:ext cx="3096344" cy="309634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Small intestine</a:t>
            </a:r>
            <a:endParaRPr lang="en-CA" dirty="0"/>
          </a:p>
        </p:txBody>
      </p:sp>
      <p:sp>
        <p:nvSpPr>
          <p:cNvPr id="3" name="Content Placeholder 2"/>
          <p:cNvSpPr>
            <a:spLocks noGrp="1"/>
          </p:cNvSpPr>
          <p:nvPr>
            <p:ph idx="1"/>
          </p:nvPr>
        </p:nvSpPr>
        <p:spPr/>
        <p:txBody>
          <a:bodyPr/>
          <a:lstStyle/>
          <a:p>
            <a:r>
              <a:rPr lang="en-CA" dirty="0" smtClean="0"/>
              <a:t>Digesting and absorbing</a:t>
            </a:r>
          </a:p>
          <a:p>
            <a:r>
              <a:rPr lang="en-CA" dirty="0" smtClean="0"/>
              <a:t>Sugars begin to be absorbed</a:t>
            </a:r>
          </a:p>
          <a:p>
            <a:r>
              <a:rPr lang="en-CA" dirty="0" smtClean="0"/>
              <a:t>Fat emulsified – broken down – absorbed</a:t>
            </a:r>
          </a:p>
          <a:p>
            <a:r>
              <a:rPr lang="en-CA" dirty="0" smtClean="0"/>
              <a:t>Protein – broken down and absorbed</a:t>
            </a:r>
          </a:p>
          <a:p>
            <a:r>
              <a:rPr lang="en-CA" dirty="0" smtClean="0"/>
              <a:t>Vitamins and minerals – absorbed as is</a:t>
            </a:r>
            <a:endParaRPr lang="en-CA" dirty="0"/>
          </a:p>
        </p:txBody>
      </p:sp>
      <p:pic>
        <p:nvPicPr>
          <p:cNvPr id="4" name="Picture 2" descr="http://healinglightseries.com/IMAGES/Images-Digestion/SmallIntestine.jpg"/>
          <p:cNvPicPr>
            <a:picLocks noChangeAspect="1" noChangeArrowheads="1"/>
          </p:cNvPicPr>
          <p:nvPr/>
        </p:nvPicPr>
        <p:blipFill>
          <a:blip r:embed="rId2" cstate="print"/>
          <a:srcRect/>
          <a:stretch>
            <a:fillRect/>
          </a:stretch>
        </p:blipFill>
        <p:spPr bwMode="auto">
          <a:xfrm>
            <a:off x="2555776" y="3933056"/>
            <a:ext cx="3528392" cy="272391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Large intestine</a:t>
            </a:r>
            <a:endParaRPr lang="en-CA" dirty="0"/>
          </a:p>
        </p:txBody>
      </p:sp>
      <p:sp>
        <p:nvSpPr>
          <p:cNvPr id="3" name="Content Placeholder 2"/>
          <p:cNvSpPr>
            <a:spLocks noGrp="1"/>
          </p:cNvSpPr>
          <p:nvPr>
            <p:ph idx="1"/>
          </p:nvPr>
        </p:nvSpPr>
        <p:spPr/>
        <p:txBody>
          <a:bodyPr/>
          <a:lstStyle/>
          <a:p>
            <a:r>
              <a:rPr lang="en-CA" dirty="0" smtClean="0"/>
              <a:t>Reabsorbing and eliminating</a:t>
            </a:r>
          </a:p>
          <a:p>
            <a:r>
              <a:rPr lang="en-CA" dirty="0" smtClean="0"/>
              <a:t>Fluid and some minerals are absorbed</a:t>
            </a:r>
          </a:p>
          <a:p>
            <a:r>
              <a:rPr lang="en-CA" dirty="0" smtClean="0"/>
              <a:t>Most fibres not digested – push through digestive tract</a:t>
            </a:r>
          </a:p>
          <a:p>
            <a:r>
              <a:rPr lang="en-CA" dirty="0" smtClean="0"/>
              <a:t>Excreted as feces</a:t>
            </a:r>
          </a:p>
          <a:p>
            <a:r>
              <a:rPr lang="en-CA" dirty="0" smtClean="0"/>
              <a:t>Some fat and cholesterol bind to fibre and are also excreted</a:t>
            </a:r>
            <a:endParaRPr lang="en-CA" dirty="0"/>
          </a:p>
        </p:txBody>
      </p:sp>
      <p:pic>
        <p:nvPicPr>
          <p:cNvPr id="61444" name="Picture 4" descr="http://www.healthcentral.com/common/images/8/8832_7408_5.jpg"/>
          <p:cNvPicPr>
            <a:picLocks noChangeAspect="1" noChangeArrowheads="1"/>
          </p:cNvPicPr>
          <p:nvPr/>
        </p:nvPicPr>
        <p:blipFill>
          <a:blip r:embed="rId2" cstate="print"/>
          <a:srcRect/>
          <a:stretch>
            <a:fillRect/>
          </a:stretch>
        </p:blipFill>
        <p:spPr bwMode="auto">
          <a:xfrm>
            <a:off x="3851920" y="4293096"/>
            <a:ext cx="2996332" cy="239706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dirty="0" smtClean="0"/>
              <a:t>Common digestive problems</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choking</a:t>
            </a:r>
            <a:endParaRPr lang="en-CA" dirty="0"/>
          </a:p>
        </p:txBody>
      </p:sp>
      <p:sp>
        <p:nvSpPr>
          <p:cNvPr id="3" name="Content Placeholder 2"/>
          <p:cNvSpPr>
            <a:spLocks noGrp="1"/>
          </p:cNvSpPr>
          <p:nvPr>
            <p:ph idx="1"/>
          </p:nvPr>
        </p:nvSpPr>
        <p:spPr/>
        <p:txBody>
          <a:bodyPr/>
          <a:lstStyle/>
          <a:p>
            <a:r>
              <a:rPr lang="en-CA" dirty="0" smtClean="0"/>
              <a:t>When a piece of food slips into the trachea and becomes lodged</a:t>
            </a:r>
            <a:endParaRPr lang="en-CA" dirty="0"/>
          </a:p>
        </p:txBody>
      </p:sp>
      <p:pic>
        <p:nvPicPr>
          <p:cNvPr id="63490" name="Picture 2" descr="http://www.nlm.nih.gov/medlineplus/ency/images/ency/fullsize/17107.jpg"/>
          <p:cNvPicPr>
            <a:picLocks noChangeAspect="1" noChangeArrowheads="1"/>
          </p:cNvPicPr>
          <p:nvPr/>
        </p:nvPicPr>
        <p:blipFill>
          <a:blip r:embed="rId2" cstate="print"/>
          <a:srcRect/>
          <a:stretch>
            <a:fillRect/>
          </a:stretch>
        </p:blipFill>
        <p:spPr bwMode="auto">
          <a:xfrm>
            <a:off x="2555776" y="3140968"/>
            <a:ext cx="3810000" cy="304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vomiting</a:t>
            </a:r>
            <a:endParaRPr lang="en-CA" dirty="0"/>
          </a:p>
        </p:txBody>
      </p:sp>
      <p:sp>
        <p:nvSpPr>
          <p:cNvPr id="3" name="Content Placeholder 2"/>
          <p:cNvSpPr>
            <a:spLocks noGrp="1"/>
          </p:cNvSpPr>
          <p:nvPr>
            <p:ph idx="1"/>
          </p:nvPr>
        </p:nvSpPr>
        <p:spPr/>
        <p:txBody>
          <a:bodyPr/>
          <a:lstStyle/>
          <a:p>
            <a:r>
              <a:rPr lang="en-CA" dirty="0" smtClean="0"/>
              <a:t>Waves of peristalsis in the reverse direction</a:t>
            </a:r>
          </a:p>
          <a:p>
            <a:r>
              <a:rPr lang="en-CA" dirty="0" smtClean="0"/>
              <a:t>‘reverse peristalsis’</a:t>
            </a:r>
          </a:p>
          <a:p>
            <a:r>
              <a:rPr lang="en-CA" dirty="0" smtClean="0"/>
              <a:t>Contents of stomach are propelled up through </a:t>
            </a:r>
            <a:r>
              <a:rPr lang="en-CA" dirty="0" err="1" smtClean="0"/>
              <a:t>esophagus</a:t>
            </a:r>
            <a:r>
              <a:rPr lang="en-CA" dirty="0" smtClean="0"/>
              <a:t> to mouth</a:t>
            </a:r>
          </a:p>
          <a:p>
            <a:r>
              <a:rPr lang="en-CA" dirty="0" smtClean="0"/>
              <a:t>Adaptive mechanisms to rid itself of something irritating</a:t>
            </a:r>
          </a:p>
          <a:p>
            <a:r>
              <a:rPr lang="en-CA" dirty="0" smtClean="0"/>
              <a:t>If severe and long enough – extend beyond the stomach and carry contents of the duodenum with its green bile up the </a:t>
            </a:r>
            <a:r>
              <a:rPr lang="en-CA" dirty="0" err="1" smtClean="0"/>
              <a:t>esophagus</a:t>
            </a:r>
            <a:r>
              <a:rPr lang="en-CA" dirty="0" smtClean="0"/>
              <a:t> – very acidic</a:t>
            </a:r>
            <a:endParaRPr lang="en-CA" dirty="0"/>
          </a:p>
        </p:txBody>
      </p:sp>
      <p:pic>
        <p:nvPicPr>
          <p:cNvPr id="65538" name="Picture 2" descr="http://www.openmarket.org/wp-content/uploads/2010/01/vomiting-pumpkin.jpg"/>
          <p:cNvPicPr>
            <a:picLocks noChangeAspect="1" noChangeArrowheads="1"/>
          </p:cNvPicPr>
          <p:nvPr/>
        </p:nvPicPr>
        <p:blipFill>
          <a:blip r:embed="rId2" cstate="print"/>
          <a:srcRect/>
          <a:stretch>
            <a:fillRect/>
          </a:stretch>
        </p:blipFill>
        <p:spPr bwMode="auto">
          <a:xfrm>
            <a:off x="6507708" y="4880781"/>
            <a:ext cx="2636292" cy="197721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err="1" smtClean="0"/>
              <a:t>diarrhea</a:t>
            </a:r>
            <a:endParaRPr lang="en-CA" dirty="0"/>
          </a:p>
        </p:txBody>
      </p:sp>
      <p:sp>
        <p:nvSpPr>
          <p:cNvPr id="3" name="Content Placeholder 2"/>
          <p:cNvSpPr>
            <a:spLocks noGrp="1"/>
          </p:cNvSpPr>
          <p:nvPr>
            <p:ph idx="1"/>
          </p:nvPr>
        </p:nvSpPr>
        <p:spPr/>
        <p:txBody>
          <a:bodyPr>
            <a:normAutofit/>
          </a:bodyPr>
          <a:lstStyle/>
          <a:p>
            <a:r>
              <a:rPr lang="en-CA" dirty="0" smtClean="0"/>
              <a:t>Frequent, loose watery stools</a:t>
            </a:r>
          </a:p>
          <a:p>
            <a:r>
              <a:rPr lang="en-CA" dirty="0" smtClean="0"/>
              <a:t>Intestinal contents have moved too quickly through intestines for fluid absorption to take place</a:t>
            </a:r>
          </a:p>
          <a:p>
            <a:r>
              <a:rPr lang="en-CA" u="sng" dirty="0" smtClean="0"/>
              <a:t>Causes: </a:t>
            </a:r>
            <a:r>
              <a:rPr lang="en-CA" dirty="0" smtClean="0"/>
              <a:t>food, medications, stress, etc.</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7239000" cy="6123080"/>
          </a:xfrm>
        </p:spPr>
        <p:txBody>
          <a:bodyPr>
            <a:normAutofit fontScale="92500" lnSpcReduction="10000"/>
          </a:bodyPr>
          <a:lstStyle/>
          <a:p>
            <a:r>
              <a:rPr lang="en-CA" u="sng" dirty="0" smtClean="0"/>
              <a:t>Colitis: </a:t>
            </a:r>
            <a:r>
              <a:rPr lang="en-CA" dirty="0" smtClean="0"/>
              <a:t>refers to an inflammation of the colon and is often used to describe an inflammation of the large intestine</a:t>
            </a:r>
          </a:p>
          <a:p>
            <a:r>
              <a:rPr lang="en-CA" dirty="0" smtClean="0"/>
              <a:t>Symptoms of colitis may include: abdominal pain, loss of appetite, </a:t>
            </a:r>
            <a:r>
              <a:rPr lang="en-CA" dirty="0" err="1" smtClean="0"/>
              <a:t>fatgue</a:t>
            </a:r>
            <a:r>
              <a:rPr lang="en-CA" dirty="0" smtClean="0"/>
              <a:t>, </a:t>
            </a:r>
            <a:r>
              <a:rPr lang="en-CA" dirty="0" err="1" smtClean="0"/>
              <a:t>diarrhea</a:t>
            </a:r>
            <a:r>
              <a:rPr lang="en-CA" dirty="0" smtClean="0"/>
              <a:t>, cramping, </a:t>
            </a:r>
            <a:r>
              <a:rPr lang="en-CA" dirty="0" err="1" smtClean="0"/>
              <a:t>urgency,and</a:t>
            </a:r>
            <a:r>
              <a:rPr lang="en-CA" dirty="0" smtClean="0"/>
              <a:t> bloating.</a:t>
            </a:r>
          </a:p>
          <a:p>
            <a:endParaRPr lang="en-CA" dirty="0" smtClean="0"/>
          </a:p>
          <a:p>
            <a:pPr>
              <a:buNone/>
            </a:pPr>
            <a:endParaRPr lang="en-CA" dirty="0" smtClean="0"/>
          </a:p>
          <a:p>
            <a:r>
              <a:rPr lang="en-CA" u="sng" dirty="0" smtClean="0"/>
              <a:t>Irritable bowel syndrome: </a:t>
            </a:r>
            <a:r>
              <a:rPr lang="en-CA" dirty="0" smtClean="0"/>
              <a:t>characterized most commonly by cramping, abdominal pain, bloating, constipation, and </a:t>
            </a:r>
            <a:r>
              <a:rPr lang="en-CA" dirty="0" err="1" smtClean="0"/>
              <a:t>diarrhea</a:t>
            </a:r>
            <a:r>
              <a:rPr lang="en-CA" dirty="0" smtClean="0"/>
              <a:t>.</a:t>
            </a:r>
          </a:p>
          <a:p>
            <a:r>
              <a:rPr lang="en-CA" dirty="0" smtClean="0"/>
              <a:t>Normal motility, or movement, may not be present in the colon of a person who has IBS. It can be spasmodic or can even stop working temporarily. Spasms are sudden strong muscle contractions that come and go.</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constipation</a:t>
            </a:r>
            <a:endParaRPr lang="en-CA" dirty="0"/>
          </a:p>
        </p:txBody>
      </p:sp>
      <p:sp>
        <p:nvSpPr>
          <p:cNvPr id="3" name="Content Placeholder 2"/>
          <p:cNvSpPr>
            <a:spLocks noGrp="1"/>
          </p:cNvSpPr>
          <p:nvPr>
            <p:ph idx="1"/>
          </p:nvPr>
        </p:nvSpPr>
        <p:spPr/>
        <p:txBody>
          <a:bodyPr/>
          <a:lstStyle/>
          <a:p>
            <a:r>
              <a:rPr lang="en-CA" dirty="0" smtClean="0"/>
              <a:t>Pass stools that are difficult or painful to expel, or reduced frequency of bowel movements</a:t>
            </a:r>
          </a:p>
          <a:p>
            <a:r>
              <a:rPr lang="en-CA" dirty="0" smtClean="0"/>
              <a:t>Some causes: too busy (water removed), lack of physical activity, lack of fibre</a:t>
            </a:r>
          </a:p>
          <a:p>
            <a:r>
              <a:rPr lang="en-CA" dirty="0" smtClean="0"/>
              <a:t>Fibre helps to prevent constipation</a:t>
            </a:r>
          </a:p>
          <a:p>
            <a:r>
              <a:rPr lang="en-CA" u="sng" dirty="0" err="1" smtClean="0"/>
              <a:t>Diverticulosis</a:t>
            </a:r>
            <a:r>
              <a:rPr lang="en-CA" u="sng" dirty="0" smtClean="0"/>
              <a:t>: </a:t>
            </a:r>
            <a:r>
              <a:rPr lang="en-CA" dirty="0" smtClean="0"/>
              <a:t>intestinal walls develop bulges in weakened areas – bulging pockets entrap feces and then become painfully infected and inflamed</a:t>
            </a:r>
          </a:p>
          <a:p>
            <a:r>
              <a:rPr lang="en-CA" dirty="0" smtClean="0"/>
              <a:t>Laxatives and enemas </a:t>
            </a:r>
            <a:r>
              <a:rPr lang="en-CA" smtClean="0"/>
              <a:t>are unnecessary</a:t>
            </a:r>
            <a:endParaRPr lang="en-CA"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Functions of the digestive system</a:t>
            </a:r>
            <a:endParaRPr lang="en-CA" dirty="0"/>
          </a:p>
        </p:txBody>
      </p:sp>
      <p:sp>
        <p:nvSpPr>
          <p:cNvPr id="3" name="Content Placeholder 2"/>
          <p:cNvSpPr>
            <a:spLocks noGrp="1"/>
          </p:cNvSpPr>
          <p:nvPr>
            <p:ph idx="1"/>
          </p:nvPr>
        </p:nvSpPr>
        <p:spPr/>
        <p:txBody>
          <a:bodyPr/>
          <a:lstStyle/>
          <a:p>
            <a:r>
              <a:rPr lang="en-US" dirty="0" smtClean="0">
                <a:solidFill>
                  <a:srgbClr val="000000"/>
                </a:solidFill>
              </a:rPr>
              <a:t>Ingestion</a:t>
            </a:r>
          </a:p>
          <a:p>
            <a:r>
              <a:rPr lang="en-US" dirty="0" smtClean="0">
                <a:solidFill>
                  <a:srgbClr val="000000"/>
                </a:solidFill>
              </a:rPr>
              <a:t>Mechanical processing</a:t>
            </a:r>
          </a:p>
          <a:p>
            <a:r>
              <a:rPr lang="en-US" dirty="0" smtClean="0">
                <a:solidFill>
                  <a:srgbClr val="000000"/>
                </a:solidFill>
              </a:rPr>
              <a:t>Digestion</a:t>
            </a:r>
          </a:p>
          <a:p>
            <a:r>
              <a:rPr lang="en-US" dirty="0" smtClean="0">
                <a:solidFill>
                  <a:srgbClr val="000000"/>
                </a:solidFill>
              </a:rPr>
              <a:t>Secretion</a:t>
            </a:r>
          </a:p>
          <a:p>
            <a:r>
              <a:rPr lang="en-US" dirty="0" smtClean="0">
                <a:solidFill>
                  <a:srgbClr val="000000"/>
                </a:solidFill>
              </a:rPr>
              <a:t>Absorption</a:t>
            </a:r>
          </a:p>
          <a:p>
            <a:r>
              <a:rPr lang="en-US" dirty="0" smtClean="0">
                <a:solidFill>
                  <a:srgbClr val="000000"/>
                </a:solidFill>
              </a:rPr>
              <a:t>Excretion</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60688"/>
          </a:xfrm>
        </p:spPr>
        <p:txBody>
          <a:bodyPr/>
          <a:lstStyle/>
          <a:p>
            <a:pPr algn="ctr"/>
            <a:r>
              <a:rPr lang="en-CA" dirty="0" smtClean="0"/>
              <a:t>Belching &amp; gas</a:t>
            </a:r>
            <a:endParaRPr lang="en-CA" dirty="0"/>
          </a:p>
        </p:txBody>
      </p:sp>
      <p:sp>
        <p:nvSpPr>
          <p:cNvPr id="3" name="Content Placeholder 2"/>
          <p:cNvSpPr>
            <a:spLocks noGrp="1"/>
          </p:cNvSpPr>
          <p:nvPr>
            <p:ph idx="1"/>
          </p:nvPr>
        </p:nvSpPr>
        <p:spPr>
          <a:xfrm>
            <a:off x="457200" y="1052736"/>
            <a:ext cx="7239000" cy="5403000"/>
          </a:xfrm>
        </p:spPr>
        <p:txBody>
          <a:bodyPr>
            <a:normAutofit/>
          </a:bodyPr>
          <a:lstStyle/>
          <a:p>
            <a:r>
              <a:rPr lang="en-CA" b="1" dirty="0" smtClean="0"/>
              <a:t>Belching: </a:t>
            </a:r>
            <a:r>
              <a:rPr lang="en-CA" dirty="0" smtClean="0"/>
              <a:t>results from swallowing air (eating slowly can help prevent that)</a:t>
            </a:r>
          </a:p>
          <a:p>
            <a:pPr>
              <a:buNone/>
            </a:pPr>
            <a:endParaRPr lang="en-CA" dirty="0" smtClean="0"/>
          </a:p>
          <a:p>
            <a:r>
              <a:rPr lang="en-CA" dirty="0" smtClean="0"/>
              <a:t>Carbonation and chewing gum can exacerbate the problem</a:t>
            </a:r>
          </a:p>
        </p:txBody>
      </p:sp>
      <p:pic>
        <p:nvPicPr>
          <p:cNvPr id="67586" name="Picture 2" descr="http://www.emerchandise.com/images/p/SMP/pdSTSMP0006.jpg"/>
          <p:cNvPicPr>
            <a:picLocks noChangeAspect="1" noChangeArrowheads="1"/>
          </p:cNvPicPr>
          <p:nvPr/>
        </p:nvPicPr>
        <p:blipFill>
          <a:blip r:embed="rId2" cstate="print"/>
          <a:srcRect/>
          <a:stretch>
            <a:fillRect/>
          </a:stretch>
        </p:blipFill>
        <p:spPr bwMode="auto">
          <a:xfrm>
            <a:off x="2411760" y="3645024"/>
            <a:ext cx="3721596" cy="296487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04704"/>
          </a:xfrm>
        </p:spPr>
        <p:txBody>
          <a:bodyPr/>
          <a:lstStyle/>
          <a:p>
            <a:pPr algn="ctr"/>
            <a:r>
              <a:rPr lang="en-CA" dirty="0" smtClean="0"/>
              <a:t>Flatulence/Gas</a:t>
            </a:r>
            <a:endParaRPr lang="en-CA" dirty="0"/>
          </a:p>
        </p:txBody>
      </p:sp>
      <p:sp>
        <p:nvSpPr>
          <p:cNvPr id="3" name="Content Placeholder 2"/>
          <p:cNvSpPr>
            <a:spLocks noGrp="1"/>
          </p:cNvSpPr>
          <p:nvPr>
            <p:ph idx="1"/>
          </p:nvPr>
        </p:nvSpPr>
        <p:spPr>
          <a:xfrm>
            <a:off x="457200" y="1124744"/>
            <a:ext cx="7239000" cy="5330992"/>
          </a:xfrm>
        </p:spPr>
        <p:txBody>
          <a:bodyPr/>
          <a:lstStyle/>
          <a:p>
            <a:r>
              <a:rPr lang="en-CA" b="1" dirty="0" smtClean="0"/>
              <a:t>Gas (flatulence): </a:t>
            </a:r>
            <a:r>
              <a:rPr lang="en-CA" dirty="0" smtClean="0"/>
              <a:t>is the expulsion through the rectum of a mixture of gases that are by-products of the digestion process</a:t>
            </a:r>
          </a:p>
          <a:p>
            <a:r>
              <a:rPr lang="en-CA" dirty="0" smtClean="0"/>
              <a:t>Flatus (gas) is brought to the rectum by the same peristaltic process which causes feces to descend from the large intestine. The noises commonly associated with flatulence are caused by the vibration of the anal sphincter,  and                           occasionally by the closed                             buttocks</a:t>
            </a:r>
          </a:p>
          <a:p>
            <a:endParaRPr lang="en-CA" dirty="0"/>
          </a:p>
        </p:txBody>
      </p:sp>
      <p:pic>
        <p:nvPicPr>
          <p:cNvPr id="66562" name="Picture 2" descr="http://www.timtim.com/public/images/article/10_Kangaroo_Fart.gif"/>
          <p:cNvPicPr>
            <a:picLocks noChangeAspect="1" noChangeArrowheads="1"/>
          </p:cNvPicPr>
          <p:nvPr/>
        </p:nvPicPr>
        <p:blipFill>
          <a:blip r:embed="rId2" cstate="print"/>
          <a:srcRect/>
          <a:stretch>
            <a:fillRect/>
          </a:stretch>
        </p:blipFill>
        <p:spPr bwMode="auto">
          <a:xfrm>
            <a:off x="3059832" y="4441807"/>
            <a:ext cx="2636292" cy="241619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Heartburn </a:t>
            </a:r>
            <a:br>
              <a:rPr lang="en-CA" dirty="0" smtClean="0"/>
            </a:br>
            <a:r>
              <a:rPr lang="en-CA" dirty="0" smtClean="0"/>
              <a:t>(</a:t>
            </a:r>
            <a:r>
              <a:rPr lang="en-CA" dirty="0" err="1" smtClean="0"/>
              <a:t>gastroesophageal</a:t>
            </a:r>
            <a:r>
              <a:rPr lang="en-CA" dirty="0" smtClean="0"/>
              <a:t> reflux)</a:t>
            </a:r>
            <a:endParaRPr lang="en-CA" dirty="0"/>
          </a:p>
        </p:txBody>
      </p:sp>
      <p:sp>
        <p:nvSpPr>
          <p:cNvPr id="3" name="Content Placeholder 2"/>
          <p:cNvSpPr>
            <a:spLocks noGrp="1"/>
          </p:cNvSpPr>
          <p:nvPr>
            <p:ph idx="1"/>
          </p:nvPr>
        </p:nvSpPr>
        <p:spPr/>
        <p:txBody>
          <a:bodyPr/>
          <a:lstStyle/>
          <a:p>
            <a:r>
              <a:rPr lang="en-CA" dirty="0" smtClean="0"/>
              <a:t>Painful sensation a person feels behind the breastbone when the lower </a:t>
            </a:r>
            <a:r>
              <a:rPr lang="en-CA" dirty="0" err="1" smtClean="0"/>
              <a:t>espophageal</a:t>
            </a:r>
            <a:r>
              <a:rPr lang="en-CA" dirty="0" smtClean="0"/>
              <a:t> sphincter allows the stomach contents to reflux into the </a:t>
            </a:r>
            <a:r>
              <a:rPr lang="en-CA" dirty="0" err="1" smtClean="0"/>
              <a:t>esophagus</a:t>
            </a:r>
            <a:endParaRPr lang="en-CA" dirty="0" smtClean="0"/>
          </a:p>
          <a:p>
            <a:r>
              <a:rPr lang="en-CA" dirty="0" smtClean="0"/>
              <a:t>Causes: eat or drink too much, tight clothing, food intolerances </a:t>
            </a:r>
            <a:endParaRPr lang="en-CA" dirty="0"/>
          </a:p>
        </p:txBody>
      </p:sp>
      <p:pic>
        <p:nvPicPr>
          <p:cNvPr id="71682" name="Picture 2" descr="http://www.health.com/health/static/hw/media/medical/hw/hwkb17_009_001.jpg"/>
          <p:cNvPicPr>
            <a:picLocks noChangeAspect="1" noChangeArrowheads="1"/>
          </p:cNvPicPr>
          <p:nvPr/>
        </p:nvPicPr>
        <p:blipFill>
          <a:blip r:embed="rId2" cstate="print"/>
          <a:srcRect/>
          <a:stretch>
            <a:fillRect/>
          </a:stretch>
        </p:blipFill>
        <p:spPr bwMode="auto">
          <a:xfrm>
            <a:off x="4211960" y="4005064"/>
            <a:ext cx="3788420" cy="2470709"/>
          </a:xfrm>
          <a:prstGeom prst="rect">
            <a:avLst/>
          </a:prstGeom>
          <a:noFill/>
        </p:spPr>
      </p:pic>
      <p:pic>
        <p:nvPicPr>
          <p:cNvPr id="71684" name="Picture 4" descr="See full size image">
            <a:hlinkClick r:id="rId3"/>
          </p:cNvPr>
          <p:cNvPicPr>
            <a:picLocks noChangeAspect="1" noChangeArrowheads="1"/>
          </p:cNvPicPr>
          <p:nvPr/>
        </p:nvPicPr>
        <p:blipFill>
          <a:blip r:embed="rId4" cstate="print"/>
          <a:srcRect/>
          <a:stretch>
            <a:fillRect/>
          </a:stretch>
        </p:blipFill>
        <p:spPr bwMode="auto">
          <a:xfrm>
            <a:off x="971600" y="4293096"/>
            <a:ext cx="2137941" cy="213794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4664"/>
          </a:xfrm>
        </p:spPr>
        <p:txBody>
          <a:bodyPr>
            <a:normAutofit fontScale="90000"/>
          </a:bodyPr>
          <a:lstStyle/>
          <a:p>
            <a:pPr algn="ctr"/>
            <a:r>
              <a:rPr lang="en-CA" dirty="0" smtClean="0"/>
              <a:t>ulcers</a:t>
            </a:r>
            <a:endParaRPr lang="en-CA" dirty="0"/>
          </a:p>
        </p:txBody>
      </p:sp>
      <p:sp>
        <p:nvSpPr>
          <p:cNvPr id="3" name="Content Placeholder 2"/>
          <p:cNvSpPr>
            <a:spLocks noGrp="1"/>
          </p:cNvSpPr>
          <p:nvPr>
            <p:ph idx="1"/>
          </p:nvPr>
        </p:nvSpPr>
        <p:spPr>
          <a:xfrm>
            <a:off x="457200" y="764704"/>
            <a:ext cx="7239000" cy="5691032"/>
          </a:xfrm>
        </p:spPr>
        <p:txBody>
          <a:bodyPr>
            <a:normAutofit/>
          </a:bodyPr>
          <a:lstStyle/>
          <a:p>
            <a:r>
              <a:rPr lang="en-CA" sz="2400" dirty="0" smtClean="0"/>
              <a:t>Erosion of the top layer of cells from an area (stomach or duodenum)</a:t>
            </a:r>
          </a:p>
          <a:p>
            <a:r>
              <a:rPr lang="en-CA" sz="2400" dirty="0" smtClean="0"/>
              <a:t>Erosion leaves underlying layers of cells unprotected and exposed to gastric juices</a:t>
            </a:r>
          </a:p>
          <a:p>
            <a:r>
              <a:rPr lang="en-CA" sz="2400" dirty="0" smtClean="0"/>
              <a:t>Sensitivities, disease promoting diets, infection, excessive gastric acid secretion, and stress can be causes</a:t>
            </a:r>
          </a:p>
          <a:p>
            <a:r>
              <a:rPr lang="en-CA" sz="2400" dirty="0" smtClean="0"/>
              <a:t>Burning or gnawing feeling in the stomach area lasting between 30 minutes and 3 hours commonly accompanies ulcers. </a:t>
            </a:r>
          </a:p>
          <a:p>
            <a:r>
              <a:rPr lang="en-CA" sz="2400" dirty="0" smtClean="0"/>
              <a:t>Pain is usually caused by the ulcer but it may be aggravated by the stomach acid when it comes into contact with the ulcerated area. </a:t>
            </a:r>
            <a:endParaRPr lang="en-CA" sz="2400" dirty="0"/>
          </a:p>
        </p:txBody>
      </p:sp>
      <p:pic>
        <p:nvPicPr>
          <p:cNvPr id="72706" name="Picture 2" descr="http://icimmedics.com/articles/wp-content/uploads/2009/08/peptic-ulcer.jpg"/>
          <p:cNvPicPr>
            <a:picLocks noChangeAspect="1" noChangeArrowheads="1"/>
          </p:cNvPicPr>
          <p:nvPr/>
        </p:nvPicPr>
        <p:blipFill>
          <a:blip r:embed="rId2" cstate="print"/>
          <a:srcRect/>
          <a:stretch>
            <a:fillRect/>
          </a:stretch>
        </p:blipFill>
        <p:spPr bwMode="auto">
          <a:xfrm>
            <a:off x="6300192" y="4775840"/>
            <a:ext cx="2602700" cy="208216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Digestive system</a:t>
            </a:r>
            <a:endParaRPr lang="en-CA" dirty="0"/>
          </a:p>
        </p:txBody>
      </p:sp>
      <p:sp>
        <p:nvSpPr>
          <p:cNvPr id="3" name="Content Placeholder 2"/>
          <p:cNvSpPr>
            <a:spLocks noGrp="1"/>
          </p:cNvSpPr>
          <p:nvPr>
            <p:ph idx="1"/>
          </p:nvPr>
        </p:nvSpPr>
        <p:spPr/>
        <p:txBody>
          <a:bodyPr/>
          <a:lstStyle/>
          <a:p>
            <a:r>
              <a:rPr lang="en-CA" dirty="0" smtClean="0"/>
              <a:t>http://health.howstuffworks.com/human-body/systems/digestive/adam-200142.htm</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Check under the lid...</a:t>
            </a:r>
            <a:endParaRPr lang="en-CA" dirty="0"/>
          </a:p>
        </p:txBody>
      </p:sp>
      <p:sp>
        <p:nvSpPr>
          <p:cNvPr id="3" name="Content Placeholder 2"/>
          <p:cNvSpPr>
            <a:spLocks noGrp="1"/>
          </p:cNvSpPr>
          <p:nvPr>
            <p:ph idx="1"/>
          </p:nvPr>
        </p:nvSpPr>
        <p:spPr/>
        <p:txBody>
          <a:bodyPr/>
          <a:lstStyle/>
          <a:p>
            <a:r>
              <a:rPr lang="en-CA" dirty="0" smtClean="0"/>
              <a:t>The scoop on poop article</a:t>
            </a:r>
          </a:p>
          <a:p>
            <a:endParaRPr lang="en-CA" dirty="0" smtClean="0"/>
          </a:p>
          <a:p>
            <a:r>
              <a:rPr lang="en-CA" dirty="0" smtClean="0"/>
              <a:t>Sizing up your stool</a:t>
            </a:r>
          </a:p>
          <a:p>
            <a:r>
              <a:rPr lang="en-CA" dirty="0" smtClean="0">
                <a:hlinkClick r:id="rId2"/>
              </a:rPr>
              <a:t>http://www.scribd.com/doc/57795072/Stools-Graphic</a:t>
            </a:r>
            <a:endParaRPr lang="en-CA" dirty="0" smtClean="0"/>
          </a:p>
          <a:p>
            <a:endParaRPr lang="en-CA" dirty="0" smtClean="0"/>
          </a:p>
          <a:p>
            <a:r>
              <a:rPr lang="en-CA" dirty="0" smtClean="0"/>
              <a:t>http://www.doctoroz.com/videos/poop-primer</a:t>
            </a:r>
          </a:p>
          <a:p>
            <a:r>
              <a:rPr lang="en-CA" dirty="0" smtClean="0">
                <a:hlinkClick r:id="rId3" action="ppaction://hlinkfile"/>
              </a:rPr>
              <a:t>dr_oz_poo_video.mp4</a:t>
            </a: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Meet </a:t>
            </a:r>
            <a:r>
              <a:rPr lang="en-CA" dirty="0" err="1" smtClean="0"/>
              <a:t>phil</a:t>
            </a:r>
            <a:endParaRPr lang="en-CA" dirty="0"/>
          </a:p>
        </p:txBody>
      </p:sp>
      <p:sp>
        <p:nvSpPr>
          <p:cNvPr id="3" name="Content Placeholder 2"/>
          <p:cNvSpPr>
            <a:spLocks noGrp="1"/>
          </p:cNvSpPr>
          <p:nvPr>
            <p:ph idx="1"/>
          </p:nvPr>
        </p:nvSpPr>
        <p:spPr/>
        <p:txBody>
          <a:bodyPr/>
          <a:lstStyle/>
          <a:p>
            <a:r>
              <a:rPr lang="en-CA" dirty="0" smtClean="0"/>
              <a:t>We are going to get to know PHIL in depth and personal!</a:t>
            </a:r>
          </a:p>
          <a:p>
            <a:pPr>
              <a:buNone/>
            </a:pPr>
            <a:endParaRPr lang="en-CA" dirty="0" smtClean="0"/>
          </a:p>
          <a:p>
            <a:r>
              <a:rPr lang="en-CA" dirty="0" smtClean="0"/>
              <a:t>Label your diagram of ‘Phil’ according to the numbers assigned to the different parts of the digestive system (i.e., 1 – mouth)</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Mouth</a:t>
            </a:r>
            <a:endParaRPr lang="en-CA" dirty="0"/>
          </a:p>
        </p:txBody>
      </p:sp>
      <p:sp>
        <p:nvSpPr>
          <p:cNvPr id="3" name="Content Placeholder 2"/>
          <p:cNvSpPr>
            <a:spLocks noGrp="1"/>
          </p:cNvSpPr>
          <p:nvPr>
            <p:ph idx="1"/>
          </p:nvPr>
        </p:nvSpPr>
        <p:spPr/>
        <p:txBody>
          <a:bodyPr/>
          <a:lstStyle/>
          <a:p>
            <a:r>
              <a:rPr lang="en-CA" dirty="0" smtClean="0"/>
              <a:t>Mechanical process that begins digestion, begins in the mouth.</a:t>
            </a:r>
          </a:p>
          <a:p>
            <a:r>
              <a:rPr lang="en-CA" dirty="0" smtClean="0"/>
              <a:t>Via the teeth, the saliva (which contains mucus) and the tongue, food is softened and mulched in order to be easily pushed and digested through the rest of the organs.</a:t>
            </a:r>
          </a:p>
          <a:p>
            <a:r>
              <a:rPr lang="en-CA" dirty="0" smtClean="0"/>
              <a:t>Chewing = mastication</a:t>
            </a:r>
          </a:p>
          <a:p>
            <a:r>
              <a:rPr lang="en-CA" dirty="0" smtClean="0"/>
              <a:t>Chewing grinds, moistens, and increases surface area for chemical reactions</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soda cracker...</a:t>
            </a:r>
            <a:endParaRPr lang="en-CA" dirty="0"/>
          </a:p>
        </p:txBody>
      </p:sp>
      <p:sp>
        <p:nvSpPr>
          <p:cNvPr id="3" name="Content Placeholder 2"/>
          <p:cNvSpPr>
            <a:spLocks noGrp="1"/>
          </p:cNvSpPr>
          <p:nvPr>
            <p:ph idx="1"/>
          </p:nvPr>
        </p:nvSpPr>
        <p:spPr/>
        <p:txBody>
          <a:bodyPr/>
          <a:lstStyle/>
          <a:p>
            <a:pPr>
              <a:buNone/>
            </a:pPr>
            <a:endParaRPr lang="en-CA" dirty="0"/>
          </a:p>
        </p:txBody>
      </p:sp>
      <p:pic>
        <p:nvPicPr>
          <p:cNvPr id="1026" name="Picture 2" descr="http://blog-health-talk.virtuowl.com/wp-content/uploads/2009/10/image0022.jpg"/>
          <p:cNvPicPr>
            <a:picLocks noChangeAspect="1" noChangeArrowheads="1"/>
          </p:cNvPicPr>
          <p:nvPr/>
        </p:nvPicPr>
        <p:blipFill>
          <a:blip r:embed="rId2" cstate="print"/>
          <a:srcRect/>
          <a:stretch>
            <a:fillRect/>
          </a:stretch>
        </p:blipFill>
        <p:spPr bwMode="auto">
          <a:xfrm>
            <a:off x="1547664" y="1988840"/>
            <a:ext cx="5343525" cy="38671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tongue</a:t>
            </a:r>
            <a:endParaRPr lang="en-CA" dirty="0"/>
          </a:p>
        </p:txBody>
      </p:sp>
      <p:sp>
        <p:nvSpPr>
          <p:cNvPr id="3" name="Content Placeholder 2"/>
          <p:cNvSpPr>
            <a:spLocks noGrp="1"/>
          </p:cNvSpPr>
          <p:nvPr>
            <p:ph idx="1"/>
          </p:nvPr>
        </p:nvSpPr>
        <p:spPr/>
        <p:txBody>
          <a:bodyPr/>
          <a:lstStyle/>
          <a:p>
            <a:r>
              <a:rPr lang="en-US" sz="2500" dirty="0" smtClean="0"/>
              <a:t>primary functions include:</a:t>
            </a:r>
            <a:endParaRPr lang="en-US" sz="2500" dirty="0" smtClean="0">
              <a:solidFill>
                <a:srgbClr val="000000"/>
              </a:solidFill>
            </a:endParaRPr>
          </a:p>
          <a:p>
            <a:pPr lvl="1"/>
            <a:r>
              <a:rPr lang="en-US" sz="2500" dirty="0" smtClean="0">
                <a:solidFill>
                  <a:srgbClr val="000000"/>
                </a:solidFill>
              </a:rPr>
              <a:t>Mechanical processing</a:t>
            </a:r>
          </a:p>
          <a:p>
            <a:pPr lvl="1"/>
            <a:r>
              <a:rPr lang="en-US" sz="2500" dirty="0" smtClean="0">
                <a:solidFill>
                  <a:srgbClr val="000000"/>
                </a:solidFill>
              </a:rPr>
              <a:t>Assistance in chewing and swallowing</a:t>
            </a:r>
          </a:p>
          <a:p>
            <a:pPr lvl="1"/>
            <a:r>
              <a:rPr lang="en-US" sz="2500" dirty="0" smtClean="0">
                <a:solidFill>
                  <a:srgbClr val="000000"/>
                </a:solidFill>
              </a:rPr>
              <a:t>Sensory analysis by touch, temperature, and taste receptors</a:t>
            </a:r>
          </a:p>
          <a:p>
            <a:endParaRPr lang="en-CA" dirty="0"/>
          </a:p>
        </p:txBody>
      </p:sp>
      <p:pic>
        <p:nvPicPr>
          <p:cNvPr id="4" name="Picture 9" descr="250px-Gray1014">
            <a:hlinkClick r:id="rId2" tooltip="Gray1014.png"/>
          </p:cNvPr>
          <p:cNvPicPr>
            <a:picLocks noChangeAspect="1" noChangeArrowheads="1"/>
          </p:cNvPicPr>
          <p:nvPr/>
        </p:nvPicPr>
        <p:blipFill>
          <a:blip r:embed="rId3" cstate="print"/>
          <a:srcRect/>
          <a:stretch>
            <a:fillRect/>
          </a:stretch>
        </p:blipFill>
        <p:spPr>
          <a:xfrm>
            <a:off x="4572000" y="3501008"/>
            <a:ext cx="3095625" cy="3009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1108</TotalTime>
  <Words>1757</Words>
  <Application>Microsoft Macintosh PowerPoint</Application>
  <PresentationFormat>On-screen Show (4:3)</PresentationFormat>
  <Paragraphs>221</Paragraphs>
  <Slides>55</Slides>
  <Notes>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Opulent</vt:lpstr>
      <vt:lpstr>DIGESTION</vt:lpstr>
      <vt:lpstr>Figure 24.1  The Components of the Digestive System</vt:lpstr>
      <vt:lpstr>Role of the digestive system</vt:lpstr>
      <vt:lpstr>Order of digestion</vt:lpstr>
      <vt:lpstr>Functions of the digestive system</vt:lpstr>
      <vt:lpstr>Meet phil</vt:lpstr>
      <vt:lpstr>1. Mouth</vt:lpstr>
      <vt:lpstr>The soda cracker...</vt:lpstr>
      <vt:lpstr>The tongue</vt:lpstr>
      <vt:lpstr>2. Salivary glands</vt:lpstr>
      <vt:lpstr>3. The pharynx</vt:lpstr>
      <vt:lpstr>4. epiglottis</vt:lpstr>
      <vt:lpstr>5. Upper esophageal sphincter</vt:lpstr>
      <vt:lpstr>6. trachea</vt:lpstr>
      <vt:lpstr>7. esophagus</vt:lpstr>
      <vt:lpstr>Figure 24.4  Peristalsis</vt:lpstr>
      <vt:lpstr>PowerPoint Presentation</vt:lpstr>
      <vt:lpstr>8. Cardiac sphincter</vt:lpstr>
      <vt:lpstr>9. The liver</vt:lpstr>
      <vt:lpstr>10. stomach</vt:lpstr>
      <vt:lpstr>Figure 24.12  The Stomach</vt:lpstr>
      <vt:lpstr>Enzymes  </vt:lpstr>
      <vt:lpstr>Moving on...</vt:lpstr>
      <vt:lpstr>11. pancreas</vt:lpstr>
      <vt:lpstr>Figure 24.18  The Pancreas</vt:lpstr>
      <vt:lpstr>12. Pancreatic duct</vt:lpstr>
      <vt:lpstr>13. gallbladder</vt:lpstr>
      <vt:lpstr>14. Pyloric sphincter</vt:lpstr>
      <vt:lpstr>15. Bile duct</vt:lpstr>
      <vt:lpstr>16. Small intestine</vt:lpstr>
      <vt:lpstr>PowerPoint Presentation</vt:lpstr>
      <vt:lpstr>PowerPoint Presentation</vt:lpstr>
      <vt:lpstr>Absorption in the S.I.</vt:lpstr>
      <vt:lpstr>17. Ileocecal valve (sphincter)</vt:lpstr>
      <vt:lpstr>18. appendix</vt:lpstr>
      <vt:lpstr>19. Large intestine (colon)</vt:lpstr>
      <vt:lpstr>20. rectum</vt:lpstr>
      <vt:lpstr>21. anus</vt:lpstr>
      <vt:lpstr>Digestion </vt:lpstr>
      <vt:lpstr>Mouth</vt:lpstr>
      <vt:lpstr>stomach</vt:lpstr>
      <vt:lpstr>Small intestine</vt:lpstr>
      <vt:lpstr>Large intestine</vt:lpstr>
      <vt:lpstr>Common digestive problems</vt:lpstr>
      <vt:lpstr>choking</vt:lpstr>
      <vt:lpstr>vomiting</vt:lpstr>
      <vt:lpstr>diarrhea</vt:lpstr>
      <vt:lpstr>PowerPoint Presentation</vt:lpstr>
      <vt:lpstr>constipation</vt:lpstr>
      <vt:lpstr>Belching &amp; gas</vt:lpstr>
      <vt:lpstr>Flatulence/Gas</vt:lpstr>
      <vt:lpstr>Heartburn  (gastroesophageal reflux)</vt:lpstr>
      <vt:lpstr>ulcers</vt:lpstr>
      <vt:lpstr>Digestive system</vt:lpstr>
      <vt:lpstr>Check under the lid...</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DIGESTION</dc:title>
  <dc:creator> </dc:creator>
  <cp:lastModifiedBy>Mike Rotsma</cp:lastModifiedBy>
  <cp:revision>57</cp:revision>
  <dcterms:created xsi:type="dcterms:W3CDTF">2010-10-04T15:23:04Z</dcterms:created>
  <dcterms:modified xsi:type="dcterms:W3CDTF">2016-04-05T12:45:14Z</dcterms:modified>
</cp:coreProperties>
</file>