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300" r:id="rId23"/>
    <p:sldId id="301" r:id="rId24"/>
    <p:sldId id="278" r:id="rId25"/>
    <p:sldId id="279" r:id="rId26"/>
    <p:sldId id="280" r:id="rId27"/>
    <p:sldId id="281" r:id="rId28"/>
    <p:sldId id="294" r:id="rId29"/>
    <p:sldId id="282" r:id="rId30"/>
    <p:sldId id="283" r:id="rId31"/>
    <p:sldId id="284" r:id="rId32"/>
    <p:sldId id="295" r:id="rId33"/>
    <p:sldId id="285" r:id="rId34"/>
    <p:sldId id="293" r:id="rId35"/>
    <p:sldId id="286" r:id="rId36"/>
    <p:sldId id="287" r:id="rId37"/>
    <p:sldId id="288" r:id="rId38"/>
    <p:sldId id="289" r:id="rId39"/>
    <p:sldId id="290" r:id="rId40"/>
    <p:sldId id="291" r:id="rId41"/>
    <p:sldId id="304" r:id="rId42"/>
    <p:sldId id="296" r:id="rId43"/>
    <p:sldId id="298" r:id="rId44"/>
    <p:sldId id="297" r:id="rId45"/>
    <p:sldId id="303"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6" d="100"/>
          <a:sy n="46" d="100"/>
        </p:scale>
        <p:origin x="-128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3A1E12A4-88F5-40F9-AC41-12212DFB0EEE}" type="datetimeFigureOut">
              <a:rPr lang="en-US" smtClean="0"/>
              <a:pPr/>
              <a:t>2016-03-02</a:t>
            </a:fld>
            <a:endParaRPr lang="en-CA"/>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CA"/>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946645B9-4528-42BB-B532-C72600046F14}"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1E12A4-88F5-40F9-AC41-12212DFB0EEE}" type="datetimeFigureOut">
              <a:rPr lang="en-US" smtClean="0"/>
              <a:pPr/>
              <a:t>2016-03-02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46645B9-4528-42BB-B532-C72600046F14}"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1E12A4-88F5-40F9-AC41-12212DFB0EEE}" type="datetimeFigureOut">
              <a:rPr lang="en-US" smtClean="0"/>
              <a:pPr/>
              <a:t>2016-03-02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46645B9-4528-42BB-B532-C72600046F14}"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3A1E12A4-88F5-40F9-AC41-12212DFB0EEE}" type="datetimeFigureOut">
              <a:rPr lang="en-US" smtClean="0"/>
              <a:pPr/>
              <a:t>2016-03-02</a:t>
            </a:fld>
            <a:endParaRPr lang="en-CA"/>
          </a:p>
        </p:txBody>
      </p:sp>
      <p:sp>
        <p:nvSpPr>
          <p:cNvPr id="5" name="Footer Placeholder 4"/>
          <p:cNvSpPr>
            <a:spLocks noGrp="1"/>
          </p:cNvSpPr>
          <p:nvPr>
            <p:ph type="ftr" sz="quarter" idx="11"/>
          </p:nvPr>
        </p:nvSpPr>
        <p:spPr>
          <a:xfrm>
            <a:off x="457200" y="6480969"/>
            <a:ext cx="4260056" cy="300831"/>
          </a:xfrm>
        </p:spPr>
        <p:txBody>
          <a:bodyPr/>
          <a:lstStyle/>
          <a:p>
            <a:endParaRPr lang="en-CA"/>
          </a:p>
        </p:txBody>
      </p:sp>
      <p:sp>
        <p:nvSpPr>
          <p:cNvPr id="6" name="Slide Number Placeholder 5"/>
          <p:cNvSpPr>
            <a:spLocks noGrp="1"/>
          </p:cNvSpPr>
          <p:nvPr>
            <p:ph type="sldNum" sz="quarter" idx="12"/>
          </p:nvPr>
        </p:nvSpPr>
        <p:spPr/>
        <p:txBody>
          <a:bodyPr/>
          <a:lstStyle/>
          <a:p>
            <a:fld id="{946645B9-4528-42BB-B532-C72600046F14}"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3A1E12A4-88F5-40F9-AC41-12212DFB0EEE}" type="datetimeFigureOut">
              <a:rPr lang="en-US" smtClean="0"/>
              <a:pPr/>
              <a:t>2016-03-02</a:t>
            </a:fld>
            <a:endParaRPr lang="en-CA"/>
          </a:p>
        </p:txBody>
      </p:sp>
      <p:sp>
        <p:nvSpPr>
          <p:cNvPr id="5" name="Footer Placeholder 4"/>
          <p:cNvSpPr>
            <a:spLocks noGrp="1"/>
          </p:cNvSpPr>
          <p:nvPr>
            <p:ph type="ftr" sz="quarter" idx="11"/>
          </p:nvPr>
        </p:nvSpPr>
        <p:spPr>
          <a:xfrm>
            <a:off x="2619376" y="6480969"/>
            <a:ext cx="4260056" cy="300831"/>
          </a:xfrm>
        </p:spPr>
        <p:txBody>
          <a:bodyPr/>
          <a:lstStyle/>
          <a:p>
            <a:endParaRPr lang="en-CA"/>
          </a:p>
        </p:txBody>
      </p:sp>
      <p:sp>
        <p:nvSpPr>
          <p:cNvPr id="6" name="Slide Number Placeholder 5"/>
          <p:cNvSpPr>
            <a:spLocks noGrp="1"/>
          </p:cNvSpPr>
          <p:nvPr>
            <p:ph type="sldNum" sz="quarter" idx="12"/>
          </p:nvPr>
        </p:nvSpPr>
        <p:spPr>
          <a:xfrm>
            <a:off x="8451056" y="809624"/>
            <a:ext cx="502920" cy="300831"/>
          </a:xfrm>
        </p:spPr>
        <p:txBody>
          <a:bodyPr/>
          <a:lstStyle/>
          <a:p>
            <a:fld id="{946645B9-4528-42BB-B532-C72600046F14}" type="slidenum">
              <a:rPr lang="en-CA" smtClean="0"/>
              <a:pPr/>
              <a:t>‹#›</a:t>
            </a:fld>
            <a:endParaRPr lang="en-CA"/>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3A1E12A4-88F5-40F9-AC41-12212DFB0EEE}" type="datetimeFigureOut">
              <a:rPr lang="en-US" smtClean="0"/>
              <a:pPr/>
              <a:t>2016-03-02</a:t>
            </a:fld>
            <a:endParaRPr lang="en-CA"/>
          </a:p>
        </p:txBody>
      </p:sp>
      <p:sp>
        <p:nvSpPr>
          <p:cNvPr id="6" name="Footer Placeholder 5"/>
          <p:cNvSpPr>
            <a:spLocks noGrp="1"/>
          </p:cNvSpPr>
          <p:nvPr>
            <p:ph type="ftr" sz="quarter" idx="11"/>
          </p:nvPr>
        </p:nvSpPr>
        <p:spPr>
          <a:xfrm>
            <a:off x="457200" y="6480969"/>
            <a:ext cx="4260056" cy="301752"/>
          </a:xfrm>
        </p:spPr>
        <p:txBody>
          <a:bodyPr/>
          <a:lstStyle/>
          <a:p>
            <a:endParaRPr lang="en-CA"/>
          </a:p>
        </p:txBody>
      </p:sp>
      <p:sp>
        <p:nvSpPr>
          <p:cNvPr id="7" name="Slide Number Placeholder 6"/>
          <p:cNvSpPr>
            <a:spLocks noGrp="1"/>
          </p:cNvSpPr>
          <p:nvPr>
            <p:ph type="sldNum" sz="quarter" idx="12"/>
          </p:nvPr>
        </p:nvSpPr>
        <p:spPr>
          <a:xfrm>
            <a:off x="7589520" y="6480969"/>
            <a:ext cx="502920" cy="301752"/>
          </a:xfrm>
        </p:spPr>
        <p:txBody>
          <a:bodyPr/>
          <a:lstStyle/>
          <a:p>
            <a:fld id="{946645B9-4528-42BB-B532-C72600046F14}"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3A1E12A4-88F5-40F9-AC41-12212DFB0EEE}" type="datetimeFigureOut">
              <a:rPr lang="en-US" smtClean="0"/>
              <a:pPr/>
              <a:t>2016-03-02</a:t>
            </a:fld>
            <a:endParaRPr lang="en-CA"/>
          </a:p>
        </p:txBody>
      </p:sp>
      <p:sp>
        <p:nvSpPr>
          <p:cNvPr id="8" name="Footer Placeholder 7"/>
          <p:cNvSpPr>
            <a:spLocks noGrp="1"/>
          </p:cNvSpPr>
          <p:nvPr>
            <p:ph type="ftr" sz="quarter" idx="11"/>
          </p:nvPr>
        </p:nvSpPr>
        <p:spPr>
          <a:xfrm>
            <a:off x="457200" y="6480969"/>
            <a:ext cx="4261104" cy="301752"/>
          </a:xfrm>
        </p:spPr>
        <p:txBody>
          <a:bodyPr/>
          <a:lstStyle/>
          <a:p>
            <a:endParaRPr lang="en-CA"/>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946645B9-4528-42BB-B532-C72600046F14}"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A1E12A4-88F5-40F9-AC41-12212DFB0EEE}" type="datetimeFigureOut">
              <a:rPr lang="en-US" smtClean="0"/>
              <a:pPr/>
              <a:t>2016-03-02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46645B9-4528-42BB-B532-C72600046F14}"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3A1E12A4-88F5-40F9-AC41-12212DFB0EEE}" type="datetimeFigureOut">
              <a:rPr lang="en-US" smtClean="0"/>
              <a:pPr/>
              <a:t>2016-03-02</a:t>
            </a:fld>
            <a:endParaRPr lang="en-CA"/>
          </a:p>
        </p:txBody>
      </p:sp>
      <p:sp>
        <p:nvSpPr>
          <p:cNvPr id="3" name="Footer Placeholder 2"/>
          <p:cNvSpPr>
            <a:spLocks noGrp="1"/>
          </p:cNvSpPr>
          <p:nvPr>
            <p:ph type="ftr" sz="quarter" idx="11"/>
          </p:nvPr>
        </p:nvSpPr>
        <p:spPr>
          <a:xfrm>
            <a:off x="457200" y="6481890"/>
            <a:ext cx="4260056" cy="300831"/>
          </a:xfrm>
        </p:spPr>
        <p:txBody>
          <a:bodyPr/>
          <a:lstStyle/>
          <a:p>
            <a:endParaRPr lang="en-CA"/>
          </a:p>
        </p:txBody>
      </p:sp>
      <p:sp>
        <p:nvSpPr>
          <p:cNvPr id="4" name="Slide Number Placeholder 3"/>
          <p:cNvSpPr>
            <a:spLocks noGrp="1"/>
          </p:cNvSpPr>
          <p:nvPr>
            <p:ph type="sldNum" sz="quarter" idx="12"/>
          </p:nvPr>
        </p:nvSpPr>
        <p:spPr>
          <a:xfrm>
            <a:off x="7589520" y="6480969"/>
            <a:ext cx="502920" cy="301752"/>
          </a:xfrm>
        </p:spPr>
        <p:txBody>
          <a:bodyPr/>
          <a:lstStyle/>
          <a:p>
            <a:fld id="{946645B9-4528-42BB-B532-C72600046F14}"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3A1E12A4-88F5-40F9-AC41-12212DFB0EEE}" type="datetimeFigureOut">
              <a:rPr lang="en-US" smtClean="0"/>
              <a:pPr/>
              <a:t>2016-03-02</a:t>
            </a:fld>
            <a:endParaRPr lang="en-CA"/>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CA"/>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946645B9-4528-42BB-B532-C72600046F14}"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3A1E12A4-88F5-40F9-AC41-12212DFB0EEE}" type="datetimeFigureOut">
              <a:rPr lang="en-US" smtClean="0"/>
              <a:pPr/>
              <a:t>2016-03-02</a:t>
            </a:fld>
            <a:endParaRPr lang="en-CA"/>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CA"/>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946645B9-4528-42BB-B532-C72600046F14}"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3A1E12A4-88F5-40F9-AC41-12212DFB0EEE}" type="datetimeFigureOut">
              <a:rPr lang="en-US" smtClean="0"/>
              <a:pPr/>
              <a:t>2016-03-02</a:t>
            </a:fld>
            <a:endParaRPr lang="en-CA"/>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CA"/>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946645B9-4528-42BB-B532-C72600046F14}" type="slidenum">
              <a:rPr lang="en-CA" smtClean="0"/>
              <a:pPr/>
              <a:t>‹#›</a:t>
            </a:fld>
            <a:endParaRPr lang="en-CA"/>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http://www.amazingoliveoil.com/images/butter-fat-in-pan.jp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 Id="rId3" Type="http://schemas.openxmlformats.org/officeDocument/2006/relationships/image" Target="http://www.nature.com/horizon/livingfrontier/background/images/fat_f2.jp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 Id="rId3" Type="http://schemas.openxmlformats.org/officeDocument/2006/relationships/image" Target="http://www.notrans.org.my/images/ct_top_01.jp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Atherosclerosis.mp4" TargetMode="External"/><Relationship Id="rId3"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hat_is_Heart_Disease__(Part_1_of_3)___HealthiNation.mp4"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hat_is_High_Blood_Pressure__(Part_1_of_4)___HealthiNation.mp4"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guide%20to%20nuts%20infographic.jpg" TargetMode="External"/><Relationship Id="rId3" Type="http://schemas.openxmlformats.org/officeDocument/2006/relationships/image" Target="../media/image3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http://bioweb.wku.edu/courses/biol115/Wyatt/Biochem/Lipid/triglyceride.gi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Fats</a:t>
            </a:r>
            <a:endParaRPr lang="en-CA" dirty="0"/>
          </a:p>
        </p:txBody>
      </p:sp>
      <p:sp>
        <p:nvSpPr>
          <p:cNvPr id="3" name="Subtitle 2"/>
          <p:cNvSpPr>
            <a:spLocks noGrp="1"/>
          </p:cNvSpPr>
          <p:nvPr>
            <p:ph type="subTitle" idx="1"/>
          </p:nvPr>
        </p:nvSpPr>
        <p:spPr/>
        <p:txBody>
          <a:bodyPr/>
          <a:lstStyle/>
          <a:p>
            <a:endParaRPr lang="en-CA" dirty="0"/>
          </a:p>
        </p:txBody>
      </p:sp>
      <p:pic>
        <p:nvPicPr>
          <p:cNvPr id="4" name="Picture 5" descr="http://www.amazingoliveoil.com/images/butter-fat-in-pan.jpg"/>
          <p:cNvPicPr>
            <a:picLocks noChangeAspect="1" noChangeArrowheads="1"/>
          </p:cNvPicPr>
          <p:nvPr/>
        </p:nvPicPr>
        <p:blipFill>
          <a:blip r:embed="rId2" r:link="rId3" cstate="print"/>
          <a:srcRect/>
          <a:stretch>
            <a:fillRect/>
          </a:stretch>
        </p:blipFill>
        <p:spPr bwMode="auto">
          <a:xfrm>
            <a:off x="571472" y="2357430"/>
            <a:ext cx="7000924" cy="383069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tatic.indianexpress.com/m-images/Tue%20Feb%2003%202009,%2016:54%20hrs/M_Id_59887_Vegetable_Oil.jpg"/>
          <p:cNvPicPr>
            <a:picLocks noChangeAspect="1" noChangeArrowheads="1"/>
          </p:cNvPicPr>
          <p:nvPr/>
        </p:nvPicPr>
        <p:blipFill>
          <a:blip r:embed="rId2" cstate="print"/>
          <a:srcRect/>
          <a:stretch>
            <a:fillRect/>
          </a:stretch>
        </p:blipFill>
        <p:spPr bwMode="auto">
          <a:xfrm>
            <a:off x="5857884" y="357166"/>
            <a:ext cx="2857500" cy="2381250"/>
          </a:xfrm>
          <a:prstGeom prst="rect">
            <a:avLst/>
          </a:prstGeom>
          <a:noFill/>
        </p:spPr>
      </p:pic>
      <p:sp>
        <p:nvSpPr>
          <p:cNvPr id="2" name="Title 1"/>
          <p:cNvSpPr>
            <a:spLocks noGrp="1"/>
          </p:cNvSpPr>
          <p:nvPr>
            <p:ph type="title"/>
          </p:nvPr>
        </p:nvSpPr>
        <p:spPr/>
        <p:txBody>
          <a:bodyPr/>
          <a:lstStyle/>
          <a:p>
            <a:r>
              <a:rPr lang="en-CA" dirty="0" smtClean="0"/>
              <a:t>Unsaturated Fat</a:t>
            </a:r>
            <a:endParaRPr lang="en-CA" dirty="0"/>
          </a:p>
        </p:txBody>
      </p:sp>
      <p:sp>
        <p:nvSpPr>
          <p:cNvPr id="3" name="Content Placeholder 2"/>
          <p:cNvSpPr>
            <a:spLocks noGrp="1"/>
          </p:cNvSpPr>
          <p:nvPr>
            <p:ph idx="1"/>
          </p:nvPr>
        </p:nvSpPr>
        <p:spPr>
          <a:xfrm>
            <a:off x="500034" y="1857364"/>
            <a:ext cx="8329642" cy="4760902"/>
          </a:xfrm>
        </p:spPr>
        <p:txBody>
          <a:bodyPr>
            <a:normAutofit fontScale="70000" lnSpcReduction="20000"/>
          </a:bodyPr>
          <a:lstStyle/>
          <a:p>
            <a:pPr>
              <a:lnSpc>
                <a:spcPct val="90000"/>
              </a:lnSpc>
            </a:pPr>
            <a:r>
              <a:rPr lang="en-US" dirty="0" smtClean="0"/>
              <a:t>Has at least </a:t>
            </a:r>
            <a:r>
              <a:rPr lang="en-US" u="sng" dirty="0" smtClean="0"/>
              <a:t>one</a:t>
            </a:r>
            <a:r>
              <a:rPr lang="en-US" dirty="0" smtClean="0"/>
              <a:t> double bond between carbons</a:t>
            </a:r>
          </a:p>
          <a:p>
            <a:pPr>
              <a:lnSpc>
                <a:spcPct val="90000"/>
              </a:lnSpc>
              <a:buNone/>
            </a:pPr>
            <a:endParaRPr lang="en-US" dirty="0" smtClean="0"/>
          </a:p>
          <a:p>
            <a:pPr>
              <a:lnSpc>
                <a:spcPct val="90000"/>
              </a:lnSpc>
            </a:pPr>
            <a:r>
              <a:rPr lang="en-US" dirty="0" smtClean="0"/>
              <a:t>Missing hydrogen atoms – to make up the difference for a missing single bond, a double bond forms.</a:t>
            </a:r>
          </a:p>
          <a:p>
            <a:pPr>
              <a:lnSpc>
                <a:spcPct val="90000"/>
              </a:lnSpc>
              <a:buNone/>
            </a:pPr>
            <a:endParaRPr lang="en-US" dirty="0" smtClean="0"/>
          </a:p>
          <a:p>
            <a:pPr>
              <a:lnSpc>
                <a:spcPct val="90000"/>
              </a:lnSpc>
            </a:pPr>
            <a:r>
              <a:rPr lang="en-US" dirty="0" smtClean="0"/>
              <a:t>Double bonds cause the molecule to </a:t>
            </a:r>
            <a:r>
              <a:rPr lang="en-US" u="sng" dirty="0" smtClean="0"/>
              <a:t>bend</a:t>
            </a:r>
            <a:r>
              <a:rPr lang="en-US" dirty="0" smtClean="0"/>
              <a:t>.</a:t>
            </a:r>
          </a:p>
          <a:p>
            <a:pPr>
              <a:lnSpc>
                <a:spcPct val="90000"/>
              </a:lnSpc>
              <a:buNone/>
            </a:pPr>
            <a:endParaRPr lang="en-US" dirty="0" smtClean="0"/>
          </a:p>
          <a:p>
            <a:pPr>
              <a:lnSpc>
                <a:spcPct val="90000"/>
              </a:lnSpc>
            </a:pPr>
            <a:r>
              <a:rPr lang="en-US" dirty="0" smtClean="0">
                <a:cs typeface="Times New Roman" pitchFamily="18" charset="0"/>
              </a:rPr>
              <a:t>The kinks in the tails mean that unsaturated fats can't pack as closely together.</a:t>
            </a:r>
          </a:p>
          <a:p>
            <a:pPr>
              <a:lnSpc>
                <a:spcPct val="90000"/>
              </a:lnSpc>
            </a:pPr>
            <a:endParaRPr lang="en-US" dirty="0" smtClean="0">
              <a:cs typeface="Times New Roman" pitchFamily="18" charset="0"/>
            </a:endParaRPr>
          </a:p>
          <a:p>
            <a:pPr>
              <a:lnSpc>
                <a:spcPct val="90000"/>
              </a:lnSpc>
            </a:pPr>
            <a:r>
              <a:rPr lang="en-US" dirty="0" smtClean="0">
                <a:cs typeface="Times New Roman" pitchFamily="18" charset="0"/>
              </a:rPr>
              <a:t>This makes these fats </a:t>
            </a:r>
            <a:r>
              <a:rPr lang="en-US" b="1" dirty="0" smtClean="0">
                <a:cs typeface="Times New Roman" pitchFamily="18" charset="0"/>
              </a:rPr>
              <a:t>LIQUID</a:t>
            </a:r>
            <a:r>
              <a:rPr lang="en-US" dirty="0" smtClean="0">
                <a:cs typeface="Times New Roman" pitchFamily="18" charset="0"/>
              </a:rPr>
              <a:t> at room temperature (i.e., vegetable oil)</a:t>
            </a:r>
            <a:r>
              <a:rPr lang="en-US" dirty="0" smtClean="0"/>
              <a:t> </a:t>
            </a:r>
          </a:p>
          <a:p>
            <a:pPr>
              <a:lnSpc>
                <a:spcPct val="90000"/>
              </a:lnSpc>
            </a:pPr>
            <a:endParaRPr lang="en-US" dirty="0" smtClean="0"/>
          </a:p>
          <a:p>
            <a:pPr>
              <a:lnSpc>
                <a:spcPct val="90000"/>
              </a:lnSpc>
            </a:pPr>
            <a:r>
              <a:rPr lang="en-US" dirty="0" smtClean="0"/>
              <a:t>You want to make these </a:t>
            </a:r>
            <a:r>
              <a:rPr lang="en-US" b="1" dirty="0" smtClean="0"/>
              <a:t>GOOD fats </a:t>
            </a:r>
            <a:r>
              <a:rPr lang="en-US" dirty="0" smtClean="0"/>
              <a:t>part of your daily diet</a:t>
            </a:r>
          </a:p>
          <a:p>
            <a:pPr>
              <a:lnSpc>
                <a:spcPct val="90000"/>
              </a:lnSpc>
            </a:pPr>
            <a:endParaRPr lang="en-US" dirty="0" smtClean="0"/>
          </a:p>
          <a:p>
            <a:pPr>
              <a:lnSpc>
                <a:spcPct val="90000"/>
              </a:lnSpc>
            </a:pPr>
            <a:r>
              <a:rPr lang="en-US" b="1" dirty="0" smtClean="0"/>
              <a:t>Sources: </a:t>
            </a:r>
            <a:r>
              <a:rPr lang="en-US" dirty="0" smtClean="0"/>
              <a:t>nuts, seeds, avocadoes, vegetable oils, fish</a:t>
            </a:r>
          </a:p>
          <a:p>
            <a:endParaRPr lang="en-CA"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nature.com/horizon/livingfrontier/background/images/fat_f2.jpg"/>
          <p:cNvPicPr>
            <a:picLocks noChangeAspect="1" noChangeArrowheads="1"/>
          </p:cNvPicPr>
          <p:nvPr/>
        </p:nvPicPr>
        <p:blipFill>
          <a:blip r:embed="rId2" r:link="rId3" cstate="print"/>
          <a:srcRect/>
          <a:stretch>
            <a:fillRect/>
          </a:stretch>
        </p:blipFill>
        <p:spPr bwMode="auto">
          <a:xfrm>
            <a:off x="500034" y="642918"/>
            <a:ext cx="8229600" cy="5562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http://www.agricultureinformation.com/photos/data/501/img_science_olive_oil.jpg"/>
          <p:cNvPicPr>
            <a:picLocks noChangeAspect="1" noChangeArrowheads="1"/>
          </p:cNvPicPr>
          <p:nvPr/>
        </p:nvPicPr>
        <p:blipFill>
          <a:blip r:embed="rId2" cstate="print"/>
          <a:srcRect/>
          <a:stretch>
            <a:fillRect/>
          </a:stretch>
        </p:blipFill>
        <p:spPr bwMode="auto">
          <a:xfrm>
            <a:off x="6740964" y="1285860"/>
            <a:ext cx="2403036" cy="3214710"/>
          </a:xfrm>
          <a:prstGeom prst="rect">
            <a:avLst/>
          </a:prstGeom>
          <a:noFill/>
          <a:ln w="9525">
            <a:noFill/>
            <a:miter lim="800000"/>
            <a:headEnd/>
            <a:tailEnd/>
          </a:ln>
        </p:spPr>
      </p:pic>
      <p:sp>
        <p:nvSpPr>
          <p:cNvPr id="2" name="Title 1"/>
          <p:cNvSpPr>
            <a:spLocks noGrp="1"/>
          </p:cNvSpPr>
          <p:nvPr>
            <p:ph type="title"/>
          </p:nvPr>
        </p:nvSpPr>
        <p:spPr/>
        <p:txBody>
          <a:bodyPr/>
          <a:lstStyle/>
          <a:p>
            <a:r>
              <a:rPr lang="en-CA" dirty="0" smtClean="0"/>
              <a:t>Types of Unsaturated Fat</a:t>
            </a:r>
            <a:endParaRPr lang="en-CA" dirty="0"/>
          </a:p>
        </p:txBody>
      </p:sp>
      <p:sp>
        <p:nvSpPr>
          <p:cNvPr id="3" name="Content Placeholder 2"/>
          <p:cNvSpPr>
            <a:spLocks noGrp="1"/>
          </p:cNvSpPr>
          <p:nvPr>
            <p:ph idx="1"/>
          </p:nvPr>
        </p:nvSpPr>
        <p:spPr>
          <a:xfrm>
            <a:off x="457200" y="1882808"/>
            <a:ext cx="6686568" cy="4760902"/>
          </a:xfrm>
        </p:spPr>
        <p:txBody>
          <a:bodyPr>
            <a:normAutofit fontScale="92500" lnSpcReduction="10000"/>
          </a:bodyPr>
          <a:lstStyle/>
          <a:p>
            <a:r>
              <a:rPr lang="en-CA" sz="2400" b="1" dirty="0" smtClean="0"/>
              <a:t>Monounsaturated Fat</a:t>
            </a:r>
          </a:p>
          <a:p>
            <a:pPr lvl="1"/>
            <a:r>
              <a:rPr lang="en-US" sz="2400" dirty="0" smtClean="0">
                <a:cs typeface="Times New Roman" pitchFamily="18" charset="0"/>
              </a:rPr>
              <a:t>Carbon molecules with at least one double bond</a:t>
            </a:r>
          </a:p>
          <a:p>
            <a:pPr lvl="1"/>
            <a:r>
              <a:rPr lang="en-US" sz="2400" dirty="0" smtClean="0">
                <a:cs typeface="Times New Roman" pitchFamily="18" charset="0"/>
              </a:rPr>
              <a:t>Found primarily in olive oil and canola oil</a:t>
            </a:r>
          </a:p>
          <a:p>
            <a:pPr lvl="1"/>
            <a:r>
              <a:rPr lang="en-US" sz="2400" dirty="0" smtClean="0">
                <a:cs typeface="Times New Roman" pitchFamily="18" charset="0"/>
              </a:rPr>
              <a:t>Recommended as a replacement for saturated fats</a:t>
            </a:r>
          </a:p>
          <a:p>
            <a:endParaRPr lang="en-US" sz="2400" b="1" dirty="0" smtClean="0">
              <a:cs typeface="Times New Roman" pitchFamily="18" charset="0"/>
            </a:endParaRPr>
          </a:p>
          <a:p>
            <a:r>
              <a:rPr lang="en-US" sz="2400" b="1" dirty="0" smtClean="0">
                <a:cs typeface="Times New Roman" pitchFamily="18" charset="0"/>
              </a:rPr>
              <a:t>Polyunsaturated Fat</a:t>
            </a:r>
          </a:p>
          <a:p>
            <a:pPr lvl="1">
              <a:lnSpc>
                <a:spcPct val="90000"/>
              </a:lnSpc>
            </a:pPr>
            <a:r>
              <a:rPr lang="en-US" sz="2400" dirty="0" smtClean="0">
                <a:cs typeface="Times New Roman" pitchFamily="18" charset="0"/>
              </a:rPr>
              <a:t>Carbon molecules with at least two or more double bonds</a:t>
            </a:r>
          </a:p>
          <a:p>
            <a:pPr lvl="1">
              <a:lnSpc>
                <a:spcPct val="90000"/>
              </a:lnSpc>
            </a:pPr>
            <a:r>
              <a:rPr lang="en-US" sz="2400" dirty="0" smtClean="0">
                <a:cs typeface="Times New Roman" pitchFamily="18" charset="0"/>
              </a:rPr>
              <a:t>Found mainly in vegetable oils (safflower, sunflower, corn, soybean, cottonseed)</a:t>
            </a:r>
          </a:p>
          <a:p>
            <a:pPr lvl="1">
              <a:lnSpc>
                <a:spcPct val="90000"/>
              </a:lnSpc>
            </a:pPr>
            <a:r>
              <a:rPr lang="en-US" sz="2400" dirty="0" smtClean="0">
                <a:cs typeface="Times New Roman" pitchFamily="18" charset="0"/>
              </a:rPr>
              <a:t>Contain </a:t>
            </a:r>
            <a:r>
              <a:rPr lang="en-US" sz="2400" b="1" dirty="0" smtClean="0">
                <a:cs typeface="Times New Roman" pitchFamily="18" charset="0"/>
              </a:rPr>
              <a:t>ESSENTIAL FATTY ACIDS</a:t>
            </a:r>
            <a:r>
              <a:rPr lang="en-US" sz="2400" dirty="0" smtClean="0">
                <a:cs typeface="Times New Roman" pitchFamily="18" charset="0"/>
              </a:rPr>
              <a:t>: needed by the body</a:t>
            </a:r>
            <a:r>
              <a:rPr lang="en-US" sz="2400" dirty="0" smtClean="0"/>
              <a:t> </a:t>
            </a:r>
          </a:p>
          <a:p>
            <a:endParaRPr lang="en-US" sz="3200" dirty="0" smtClean="0">
              <a:cs typeface="Times New Roman" pitchFamily="18" charset="0"/>
            </a:endParaRPr>
          </a:p>
          <a:p>
            <a:pPr lvl="1">
              <a:buNone/>
            </a:pPr>
            <a:endParaRPr lang="en-US" sz="3200" dirty="0" smtClean="0">
              <a:cs typeface="Times New Roman" pitchFamily="18" charset="0"/>
            </a:endParaRPr>
          </a:p>
          <a:p>
            <a:pPr lvl="1"/>
            <a:endParaRPr lang="en-US" sz="3200" dirty="0" smtClean="0">
              <a:cs typeface="Times New Roman" pitchFamily="18" charset="0"/>
            </a:endParaRPr>
          </a:p>
          <a:p>
            <a:pPr lvl="1"/>
            <a:endParaRPr lang="en-US" sz="3200" dirty="0" smtClean="0">
              <a:cs typeface="Times New Roman" pitchFamily="18" charset="0"/>
            </a:endParaRPr>
          </a:p>
          <a:p>
            <a:pPr lvl="1">
              <a:buNone/>
            </a:pPr>
            <a:endParaRPr lang="en-US" sz="3200" dirty="0" smtClean="0">
              <a:cs typeface="Times New Roman" pitchFamily="18" charset="0"/>
            </a:endParaRPr>
          </a:p>
          <a:p>
            <a:pPr lvl="1"/>
            <a:endParaRPr lang="en-CA"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resourcenaturopathy.com/wp-content/uploads/2011/07/flax-seeds.jpg"/>
          <p:cNvPicPr>
            <a:picLocks noChangeAspect="1" noChangeArrowheads="1"/>
          </p:cNvPicPr>
          <p:nvPr/>
        </p:nvPicPr>
        <p:blipFill>
          <a:blip r:embed="rId2" cstate="print"/>
          <a:srcRect/>
          <a:stretch>
            <a:fillRect/>
          </a:stretch>
        </p:blipFill>
        <p:spPr bwMode="auto">
          <a:xfrm>
            <a:off x="285720" y="4429132"/>
            <a:ext cx="3213180" cy="2136765"/>
          </a:xfrm>
          <a:prstGeom prst="rect">
            <a:avLst/>
          </a:prstGeom>
          <a:noFill/>
        </p:spPr>
      </p:pic>
      <p:pic>
        <p:nvPicPr>
          <p:cNvPr id="4" name="Picture 5" descr="http://www.smh.com.au/ffximage/2006/05/11/470_omega.jpg"/>
          <p:cNvPicPr>
            <a:picLocks noChangeAspect="1" noChangeArrowheads="1"/>
          </p:cNvPicPr>
          <p:nvPr/>
        </p:nvPicPr>
        <p:blipFill>
          <a:blip r:embed="rId3" cstate="print"/>
          <a:srcRect/>
          <a:stretch>
            <a:fillRect/>
          </a:stretch>
        </p:blipFill>
        <p:spPr bwMode="auto">
          <a:xfrm>
            <a:off x="5929322" y="214290"/>
            <a:ext cx="3059112" cy="1952625"/>
          </a:xfrm>
          <a:prstGeom prst="rect">
            <a:avLst/>
          </a:prstGeom>
          <a:noFill/>
          <a:ln w="9525">
            <a:noFill/>
            <a:miter lim="800000"/>
            <a:headEnd/>
            <a:tailEnd/>
          </a:ln>
        </p:spPr>
      </p:pic>
      <p:sp>
        <p:nvSpPr>
          <p:cNvPr id="2" name="Title 1"/>
          <p:cNvSpPr>
            <a:spLocks noGrp="1"/>
          </p:cNvSpPr>
          <p:nvPr>
            <p:ph type="title"/>
          </p:nvPr>
        </p:nvSpPr>
        <p:spPr/>
        <p:txBody>
          <a:bodyPr/>
          <a:lstStyle/>
          <a:p>
            <a:r>
              <a:rPr lang="en-CA" dirty="0" smtClean="0"/>
              <a:t>Essential Fatty Acids</a:t>
            </a:r>
            <a:endParaRPr lang="en-CA" dirty="0"/>
          </a:p>
        </p:txBody>
      </p:sp>
      <p:sp>
        <p:nvSpPr>
          <p:cNvPr id="3" name="Content Placeholder 2"/>
          <p:cNvSpPr>
            <a:spLocks noGrp="1"/>
          </p:cNvSpPr>
          <p:nvPr>
            <p:ph idx="1"/>
          </p:nvPr>
        </p:nvSpPr>
        <p:spPr>
          <a:xfrm>
            <a:off x="714348" y="1882808"/>
            <a:ext cx="8215370" cy="4572000"/>
          </a:xfrm>
        </p:spPr>
        <p:txBody>
          <a:bodyPr>
            <a:normAutofit fontScale="70000" lnSpcReduction="20000"/>
          </a:bodyPr>
          <a:lstStyle/>
          <a:p>
            <a:r>
              <a:rPr lang="en-CA" sz="3200" dirty="0" smtClean="0"/>
              <a:t>OMEGA-3 fatty acids </a:t>
            </a:r>
          </a:p>
          <a:p>
            <a:pPr lvl="1"/>
            <a:r>
              <a:rPr lang="en-CA" sz="2800" dirty="0" smtClean="0"/>
              <a:t>They are necessary for human health but the body can' t make them -- you have to get them through food.</a:t>
            </a:r>
          </a:p>
          <a:p>
            <a:pPr lvl="1"/>
            <a:endParaRPr lang="en-US" sz="2800" i="1" dirty="0" smtClean="0">
              <a:solidFill>
                <a:srgbClr val="000000"/>
              </a:solidFill>
              <a:cs typeface="Times New Roman" pitchFamily="18" charset="0"/>
            </a:endParaRPr>
          </a:p>
          <a:p>
            <a:r>
              <a:rPr lang="en-CA" sz="3200" dirty="0" smtClean="0"/>
              <a:t>Research shows that omega-3 fatty acids reduce inflammation and may help lower risk of chronic diseases such as heart disease, cancer, arthritis, and even </a:t>
            </a:r>
            <a:r>
              <a:rPr lang="en-CA" sz="3200" dirty="0" err="1" smtClean="0"/>
              <a:t>alzheimer’s</a:t>
            </a:r>
            <a:r>
              <a:rPr lang="en-CA" sz="3200" dirty="0" smtClean="0"/>
              <a:t> disease. </a:t>
            </a:r>
          </a:p>
          <a:p>
            <a:endParaRPr lang="en-CA" sz="3200" dirty="0" smtClean="0"/>
          </a:p>
          <a:p>
            <a:r>
              <a:rPr lang="en-CA" sz="3200" dirty="0" smtClean="0"/>
              <a:t>Omega-3 fatty acids are highly concentrated in the brain and appear to be important for cognitive (brain memory and performance) and behavioural function.</a:t>
            </a:r>
          </a:p>
          <a:p>
            <a:endParaRPr lang="en-US" sz="3200" dirty="0" smtClean="0">
              <a:cs typeface="Times New Roman" pitchFamily="18" charset="0"/>
            </a:endParaRPr>
          </a:p>
          <a:p>
            <a:r>
              <a:rPr lang="en-US" sz="3200" b="1" dirty="0" smtClean="0">
                <a:cs typeface="Times New Roman" pitchFamily="18" charset="0"/>
              </a:rPr>
              <a:t>Food sources: </a:t>
            </a:r>
            <a:r>
              <a:rPr lang="en-US" sz="3200" dirty="0" smtClean="0">
                <a:cs typeface="Times New Roman" pitchFamily="18" charset="0"/>
              </a:rPr>
              <a:t>fatty fish, flaxseed, leafy greens, eggs, fish oils</a:t>
            </a:r>
          </a:p>
          <a:p>
            <a:endParaRPr lang="en-CA"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Trans Fat – The Bad Fat</a:t>
            </a:r>
            <a:endParaRPr lang="en-CA" dirty="0"/>
          </a:p>
        </p:txBody>
      </p:sp>
      <p:sp>
        <p:nvSpPr>
          <p:cNvPr id="3" name="Subtitle 2"/>
          <p:cNvSpPr>
            <a:spLocks noGrp="1"/>
          </p:cNvSpPr>
          <p:nvPr>
            <p:ph type="subTitle" idx="1"/>
          </p:nvPr>
        </p:nvSpPr>
        <p:spPr/>
        <p:txBody>
          <a:bodyPr/>
          <a:lstStyle/>
          <a:p>
            <a:r>
              <a:rPr lang="en-CA" dirty="0" smtClean="0"/>
              <a:t>What are they and how are they made?</a:t>
            </a:r>
            <a:endParaRPr lang="en-CA" dirty="0"/>
          </a:p>
        </p:txBody>
      </p:sp>
      <p:pic>
        <p:nvPicPr>
          <p:cNvPr id="4" name="Picture 4" descr="http://www.notrans.org.my/images/ct_top_01.jpg"/>
          <p:cNvPicPr>
            <a:picLocks noChangeAspect="1" noChangeArrowheads="1"/>
          </p:cNvPicPr>
          <p:nvPr/>
        </p:nvPicPr>
        <p:blipFill>
          <a:blip r:embed="rId2" r:link="rId3" cstate="print"/>
          <a:srcRect/>
          <a:stretch>
            <a:fillRect/>
          </a:stretch>
        </p:blipFill>
        <p:spPr bwMode="auto">
          <a:xfrm>
            <a:off x="2500298" y="3286124"/>
            <a:ext cx="4407877" cy="207170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Oxidation</a:t>
            </a:r>
            <a:endParaRPr lang="en-CA" dirty="0"/>
          </a:p>
        </p:txBody>
      </p:sp>
      <p:sp>
        <p:nvSpPr>
          <p:cNvPr id="3" name="Content Placeholder 2"/>
          <p:cNvSpPr>
            <a:spLocks noGrp="1"/>
          </p:cNvSpPr>
          <p:nvPr>
            <p:ph idx="1"/>
          </p:nvPr>
        </p:nvSpPr>
        <p:spPr/>
        <p:txBody>
          <a:bodyPr>
            <a:normAutofit fontScale="70000" lnSpcReduction="20000"/>
          </a:bodyPr>
          <a:lstStyle/>
          <a:p>
            <a:pPr>
              <a:spcBef>
                <a:spcPct val="50000"/>
              </a:spcBef>
            </a:pPr>
            <a:r>
              <a:rPr lang="en-US" sz="3200" dirty="0" smtClean="0">
                <a:cs typeface="Times New Roman" pitchFamily="18" charset="0"/>
              </a:rPr>
              <a:t>Occurs as surface of the foods reacts with oxygen</a:t>
            </a:r>
          </a:p>
          <a:p>
            <a:pPr>
              <a:spcBef>
                <a:spcPct val="50000"/>
              </a:spcBef>
            </a:pPr>
            <a:endParaRPr lang="en-US" sz="3200" dirty="0" smtClean="0">
              <a:cs typeface="Times New Roman" pitchFamily="18" charset="0"/>
            </a:endParaRPr>
          </a:p>
          <a:p>
            <a:pPr>
              <a:spcBef>
                <a:spcPct val="50000"/>
              </a:spcBef>
            </a:pPr>
            <a:r>
              <a:rPr lang="en-US" sz="3200" dirty="0" smtClean="0">
                <a:cs typeface="Times New Roman" pitchFamily="18" charset="0"/>
              </a:rPr>
              <a:t>When fatty acids oxidize, they lose electrons by combining</a:t>
            </a:r>
            <a:r>
              <a:rPr lang="en-US" sz="3200" b="1" dirty="0" smtClean="0">
                <a:cs typeface="Times New Roman" pitchFamily="18" charset="0"/>
              </a:rPr>
              <a:t> </a:t>
            </a:r>
            <a:r>
              <a:rPr lang="en-US" sz="3200" dirty="0" smtClean="0">
                <a:cs typeface="Times New Roman" pitchFamily="18" charset="0"/>
              </a:rPr>
              <a:t>with oxygen</a:t>
            </a:r>
          </a:p>
          <a:p>
            <a:pPr>
              <a:spcBef>
                <a:spcPct val="50000"/>
              </a:spcBef>
            </a:pPr>
            <a:endParaRPr lang="en-US" sz="3200" dirty="0" smtClean="0">
              <a:cs typeface="Times New Roman" pitchFamily="18" charset="0"/>
            </a:endParaRPr>
          </a:p>
          <a:p>
            <a:pPr>
              <a:spcBef>
                <a:spcPct val="50000"/>
              </a:spcBef>
            </a:pPr>
            <a:r>
              <a:rPr lang="en-US" sz="3200" dirty="0" smtClean="0">
                <a:cs typeface="Times New Roman" pitchFamily="18" charset="0"/>
              </a:rPr>
              <a:t>Main reason that high-fat foods spoil</a:t>
            </a:r>
          </a:p>
          <a:p>
            <a:pPr>
              <a:spcBef>
                <a:spcPct val="50000"/>
              </a:spcBef>
            </a:pPr>
            <a:endParaRPr lang="en-US" sz="3200" dirty="0" smtClean="0">
              <a:cs typeface="Times New Roman" pitchFamily="18" charset="0"/>
            </a:endParaRPr>
          </a:p>
          <a:p>
            <a:pPr>
              <a:spcBef>
                <a:spcPct val="50000"/>
              </a:spcBef>
            </a:pPr>
            <a:r>
              <a:rPr lang="en-US" sz="3200" dirty="0" smtClean="0">
                <a:cs typeface="Times New Roman" pitchFamily="18" charset="0"/>
              </a:rPr>
              <a:t>Unsaturated fats with more double bonds (which make them more unstable) are more prone to oxidation</a:t>
            </a:r>
            <a:r>
              <a:rPr lang="en-US" dirty="0" smtClean="0"/>
              <a:t> , therefore more prone to spoilage</a:t>
            </a:r>
          </a:p>
          <a:p>
            <a:endParaRPr lang="en-CA"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Hydrogenation</a:t>
            </a:r>
            <a:endParaRPr lang="en-CA" dirty="0"/>
          </a:p>
        </p:txBody>
      </p:sp>
      <p:sp>
        <p:nvSpPr>
          <p:cNvPr id="3" name="Content Placeholder 2"/>
          <p:cNvSpPr>
            <a:spLocks noGrp="1"/>
          </p:cNvSpPr>
          <p:nvPr>
            <p:ph idx="1"/>
          </p:nvPr>
        </p:nvSpPr>
        <p:spPr>
          <a:xfrm>
            <a:off x="457200" y="1882808"/>
            <a:ext cx="5829312" cy="4618026"/>
          </a:xfrm>
        </p:spPr>
        <p:txBody>
          <a:bodyPr>
            <a:normAutofit fontScale="70000" lnSpcReduction="20000"/>
          </a:bodyPr>
          <a:lstStyle/>
          <a:p>
            <a:r>
              <a:rPr lang="en-US" sz="3200" dirty="0" smtClean="0">
                <a:cs typeface="Times New Roman" pitchFamily="18" charset="0"/>
              </a:rPr>
              <a:t>A chemical process in which hydrogen is added to unsaturated fat molecules, breaking some double bonds and replacing them with single bonds.</a:t>
            </a:r>
          </a:p>
          <a:p>
            <a:endParaRPr lang="en-US" sz="3200" dirty="0" smtClean="0">
              <a:latin typeface="Verdana" pitchFamily="34" charset="0"/>
              <a:cs typeface="Times New Roman" pitchFamily="18" charset="0"/>
            </a:endParaRPr>
          </a:p>
          <a:p>
            <a:r>
              <a:rPr lang="en-US" sz="3200" dirty="0" smtClean="0">
                <a:cs typeface="Times New Roman" pitchFamily="18" charset="0"/>
              </a:rPr>
              <a:t>It protects against oxidation by making polyunsaturated fats more saturated</a:t>
            </a:r>
          </a:p>
          <a:p>
            <a:pPr>
              <a:buNone/>
            </a:pPr>
            <a:endParaRPr lang="en-US" sz="3200" dirty="0" smtClean="0">
              <a:latin typeface="Verdana" pitchFamily="34" charset="0"/>
              <a:cs typeface="Times New Roman" pitchFamily="18" charset="0"/>
            </a:endParaRPr>
          </a:p>
          <a:p>
            <a:r>
              <a:rPr lang="en-US" sz="3200" dirty="0" smtClean="0">
                <a:cs typeface="Times New Roman" pitchFamily="18" charset="0"/>
              </a:rPr>
              <a:t>It alters the texture of foods by making liquid vegetable oils more solid (i.e., margarine and shortening)</a:t>
            </a:r>
            <a:r>
              <a:rPr lang="en-US" sz="3200" dirty="0" smtClean="0"/>
              <a:t> </a:t>
            </a:r>
          </a:p>
          <a:p>
            <a:endParaRPr lang="en-CA" dirty="0"/>
          </a:p>
        </p:txBody>
      </p:sp>
      <p:pic>
        <p:nvPicPr>
          <p:cNvPr id="4" name="Picture 5" descr="http://www.bigoven.com/uploads/margarine.jpg"/>
          <p:cNvPicPr>
            <a:picLocks noChangeAspect="1" noChangeArrowheads="1"/>
          </p:cNvPicPr>
          <p:nvPr/>
        </p:nvPicPr>
        <p:blipFill>
          <a:blip r:embed="rId2" cstate="print"/>
          <a:srcRect/>
          <a:stretch>
            <a:fillRect/>
          </a:stretch>
        </p:blipFill>
        <p:spPr bwMode="auto">
          <a:xfrm>
            <a:off x="6215074" y="1357298"/>
            <a:ext cx="2743200" cy="3581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ttp://msnbcmedia2.msn.com/j/msnbc/Components/Video/061205/n_franzen_transfat_061205.300w.jpg"/>
          <p:cNvPicPr>
            <a:picLocks noChangeAspect="1" noChangeArrowheads="1"/>
          </p:cNvPicPr>
          <p:nvPr/>
        </p:nvPicPr>
        <p:blipFill>
          <a:blip r:embed="rId2" cstate="print"/>
          <a:srcRect/>
          <a:stretch>
            <a:fillRect/>
          </a:stretch>
        </p:blipFill>
        <p:spPr bwMode="auto">
          <a:xfrm>
            <a:off x="6357950" y="785794"/>
            <a:ext cx="2525707" cy="1893984"/>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CA" dirty="0" smtClean="0"/>
              <a:t>Which creates the dangerous</a:t>
            </a:r>
            <a:br>
              <a:rPr lang="en-CA" dirty="0" smtClean="0"/>
            </a:br>
            <a:r>
              <a:rPr lang="en-CA" dirty="0" smtClean="0"/>
              <a:t>trans-fats...</a:t>
            </a:r>
            <a:endParaRPr lang="en-CA" dirty="0"/>
          </a:p>
        </p:txBody>
      </p:sp>
      <p:sp>
        <p:nvSpPr>
          <p:cNvPr id="3" name="Content Placeholder 2"/>
          <p:cNvSpPr>
            <a:spLocks noGrp="1"/>
          </p:cNvSpPr>
          <p:nvPr>
            <p:ph idx="1"/>
          </p:nvPr>
        </p:nvSpPr>
        <p:spPr>
          <a:xfrm>
            <a:off x="457200" y="1882808"/>
            <a:ext cx="6829444" cy="4618026"/>
          </a:xfrm>
        </p:spPr>
        <p:txBody>
          <a:bodyPr>
            <a:normAutofit fontScale="70000" lnSpcReduction="20000"/>
          </a:bodyPr>
          <a:lstStyle/>
          <a:p>
            <a:r>
              <a:rPr lang="en-US" dirty="0" smtClean="0">
                <a:cs typeface="Times New Roman" pitchFamily="18" charset="0"/>
              </a:rPr>
              <a:t>Hydrogenation </a:t>
            </a:r>
            <a:r>
              <a:rPr lang="en-US" b="1" dirty="0" smtClean="0">
                <a:cs typeface="Times New Roman" pitchFamily="18" charset="0"/>
              </a:rPr>
              <a:t>gives rise to trans-fatty acids </a:t>
            </a:r>
            <a:r>
              <a:rPr lang="en-US" dirty="0" smtClean="0">
                <a:cs typeface="Times New Roman" pitchFamily="18" charset="0"/>
              </a:rPr>
              <a:t>– altered fatty acids that may have </a:t>
            </a:r>
            <a:r>
              <a:rPr lang="en-US" u="sng" dirty="0" smtClean="0">
                <a:cs typeface="Times New Roman" pitchFamily="18" charset="0"/>
              </a:rPr>
              <a:t>health effects similar to saturated fats.</a:t>
            </a:r>
          </a:p>
          <a:p>
            <a:endParaRPr lang="en-US" dirty="0" smtClean="0">
              <a:solidFill>
                <a:srgbClr val="000000"/>
              </a:solidFill>
              <a:latin typeface="Verdana" pitchFamily="34" charset="0"/>
              <a:cs typeface="Times New Roman" pitchFamily="18" charset="0"/>
            </a:endParaRPr>
          </a:p>
          <a:p>
            <a:r>
              <a:rPr lang="en-US" dirty="0" smtClean="0">
                <a:cs typeface="Times New Roman" pitchFamily="18" charset="0"/>
              </a:rPr>
              <a:t>Occur when oils are partially hydrogenated and some of the unsaturated fatty acids change their shape – </a:t>
            </a:r>
            <a:r>
              <a:rPr lang="en-US" u="sng" dirty="0" smtClean="0">
                <a:cs typeface="Times New Roman" pitchFamily="18" charset="0"/>
              </a:rPr>
              <a:t>artificially created chemical process</a:t>
            </a:r>
            <a:r>
              <a:rPr lang="en-US" u="sng" dirty="0" smtClean="0"/>
              <a:t> </a:t>
            </a:r>
          </a:p>
          <a:p>
            <a:endParaRPr lang="en-US" u="sng" dirty="0" smtClean="0"/>
          </a:p>
          <a:p>
            <a:r>
              <a:rPr lang="en-US" dirty="0" smtClean="0">
                <a:cs typeface="Times New Roman" pitchFamily="18" charset="0"/>
              </a:rPr>
              <a:t>Found in many processed foods that contain partially hydrogenated fats (some margarines, cookies, crackers, </a:t>
            </a:r>
            <a:r>
              <a:rPr lang="en-US" dirty="0" err="1" smtClean="0">
                <a:cs typeface="Times New Roman" pitchFamily="18" charset="0"/>
              </a:rPr>
              <a:t>french</a:t>
            </a:r>
            <a:r>
              <a:rPr lang="en-US" dirty="0" smtClean="0">
                <a:cs typeface="Times New Roman" pitchFamily="18" charset="0"/>
              </a:rPr>
              <a:t> fries, potato chips)</a:t>
            </a:r>
          </a:p>
          <a:p>
            <a:endParaRPr lang="en-US" dirty="0" smtClean="0">
              <a:solidFill>
                <a:srgbClr val="000000"/>
              </a:solidFill>
              <a:latin typeface="Verdana" pitchFamily="34" charset="0"/>
              <a:cs typeface="Times New Roman" pitchFamily="18" charset="0"/>
            </a:endParaRPr>
          </a:p>
          <a:p>
            <a:r>
              <a:rPr lang="en-US" dirty="0" smtClean="0">
                <a:cs typeface="Times New Roman" pitchFamily="18" charset="0"/>
              </a:rPr>
              <a:t>Trans-fats can raise blood cholesterol levels, and increase risk for heart disease</a:t>
            </a:r>
            <a:r>
              <a:rPr lang="en-US" dirty="0" smtClean="0"/>
              <a:t> </a:t>
            </a:r>
          </a:p>
          <a:p>
            <a:endParaRPr lang="en-US" u="sng" dirty="0" smtClean="0"/>
          </a:p>
          <a:p>
            <a:endParaRPr lang="en-CA"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spreadthefacts.com.au/images/table_good_bad_fats.jpg"/>
          <p:cNvPicPr>
            <a:picLocks noChangeAspect="1" noChangeArrowheads="1"/>
          </p:cNvPicPr>
          <p:nvPr/>
        </p:nvPicPr>
        <p:blipFill>
          <a:blip r:embed="rId2" cstate="print"/>
          <a:srcRect/>
          <a:stretch>
            <a:fillRect/>
          </a:stretch>
        </p:blipFill>
        <p:spPr bwMode="auto">
          <a:xfrm>
            <a:off x="1643042" y="214290"/>
            <a:ext cx="5857916" cy="649412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Meeting Our Fat Needs</a:t>
            </a:r>
            <a:endParaRPr lang="en-CA" dirty="0"/>
          </a:p>
        </p:txBody>
      </p:sp>
      <p:sp>
        <p:nvSpPr>
          <p:cNvPr id="3" name="Content Placeholder 2"/>
          <p:cNvSpPr>
            <a:spLocks noGrp="1"/>
          </p:cNvSpPr>
          <p:nvPr>
            <p:ph idx="1"/>
          </p:nvPr>
        </p:nvSpPr>
        <p:spPr>
          <a:xfrm>
            <a:off x="457200" y="1428736"/>
            <a:ext cx="4329114" cy="5214974"/>
          </a:xfrm>
        </p:spPr>
        <p:txBody>
          <a:bodyPr>
            <a:normAutofit fontScale="70000" lnSpcReduction="20000"/>
          </a:bodyPr>
          <a:lstStyle/>
          <a:p>
            <a:r>
              <a:rPr lang="en-US" dirty="0" smtClean="0">
                <a:cs typeface="Times New Roman" pitchFamily="18" charset="0"/>
              </a:rPr>
              <a:t>Generally we consume too much fat in our diets</a:t>
            </a:r>
          </a:p>
          <a:p>
            <a:endParaRPr lang="en-US" dirty="0" smtClean="0">
              <a:latin typeface="Verdana" pitchFamily="34" charset="0"/>
              <a:cs typeface="Times New Roman" pitchFamily="18" charset="0"/>
            </a:endParaRPr>
          </a:p>
          <a:p>
            <a:r>
              <a:rPr lang="en-US" dirty="0" smtClean="0">
                <a:cs typeface="Times New Roman" pitchFamily="18" charset="0"/>
              </a:rPr>
              <a:t>Canadian Dietitians recommend we include between </a:t>
            </a:r>
            <a:r>
              <a:rPr lang="en-US" b="1" u="sng" dirty="0" smtClean="0">
                <a:cs typeface="Times New Roman" pitchFamily="18" charset="0"/>
              </a:rPr>
              <a:t>20-35%</a:t>
            </a:r>
            <a:r>
              <a:rPr lang="en-US" u="sng" dirty="0" smtClean="0">
                <a:cs typeface="Times New Roman" pitchFamily="18" charset="0"/>
              </a:rPr>
              <a:t> </a:t>
            </a:r>
            <a:r>
              <a:rPr lang="en-US" dirty="0" smtClean="0">
                <a:cs typeface="Times New Roman" pitchFamily="18" charset="0"/>
              </a:rPr>
              <a:t>of energy (our daily caloric intake) as fat</a:t>
            </a:r>
            <a:r>
              <a:rPr lang="en-US" dirty="0" smtClean="0"/>
              <a:t> (mainly unsaturated fat – the good fat)</a:t>
            </a:r>
          </a:p>
          <a:p>
            <a:endParaRPr lang="en-US" dirty="0" smtClean="0"/>
          </a:p>
          <a:p>
            <a:r>
              <a:rPr lang="en-US" dirty="0" smtClean="0"/>
              <a:t>Eating fat does NOT mean you are going to GET FAT.</a:t>
            </a:r>
          </a:p>
          <a:p>
            <a:endParaRPr lang="en-US" dirty="0" smtClean="0"/>
          </a:p>
          <a:p>
            <a:r>
              <a:rPr lang="en-US" dirty="0" smtClean="0"/>
              <a:t>It is the number of calories (more energy in than out) that causes an increase in body fat tissue.</a:t>
            </a:r>
          </a:p>
          <a:p>
            <a:endParaRPr lang="en-US" dirty="0" smtClean="0"/>
          </a:p>
          <a:p>
            <a:endParaRPr lang="en-CA" dirty="0"/>
          </a:p>
        </p:txBody>
      </p:sp>
      <p:pic>
        <p:nvPicPr>
          <p:cNvPr id="32770" name="Picture 2" descr="http://raspberryketonedangers.com/wp-content/uploads/2012/09/Good-Fats-and-Bad-Fats.jpg"/>
          <p:cNvPicPr>
            <a:picLocks noChangeAspect="1" noChangeArrowheads="1"/>
          </p:cNvPicPr>
          <p:nvPr/>
        </p:nvPicPr>
        <p:blipFill>
          <a:blip r:embed="rId2" cstate="print"/>
          <a:srcRect/>
          <a:stretch>
            <a:fillRect/>
          </a:stretch>
        </p:blipFill>
        <p:spPr bwMode="auto">
          <a:xfrm>
            <a:off x="4857752" y="1357298"/>
            <a:ext cx="4003132" cy="292895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Lipids</a:t>
            </a:r>
            <a:endParaRPr lang="en-CA" dirty="0"/>
          </a:p>
        </p:txBody>
      </p:sp>
      <p:sp>
        <p:nvSpPr>
          <p:cNvPr id="3" name="Content Placeholder 2"/>
          <p:cNvSpPr>
            <a:spLocks noGrp="1"/>
          </p:cNvSpPr>
          <p:nvPr>
            <p:ph idx="1"/>
          </p:nvPr>
        </p:nvSpPr>
        <p:spPr/>
        <p:txBody>
          <a:bodyPr>
            <a:normAutofit/>
          </a:bodyPr>
          <a:lstStyle/>
          <a:p>
            <a:r>
              <a:rPr lang="en-US" dirty="0" smtClean="0">
                <a:cs typeface="Times New Roman" pitchFamily="18" charset="0"/>
              </a:rPr>
              <a:t>Lipids are a family of chemical compounds that are a main component of every living cell.</a:t>
            </a:r>
          </a:p>
          <a:p>
            <a:endParaRPr lang="en-US" dirty="0" smtClean="0">
              <a:cs typeface="Times New Roman" pitchFamily="18" charset="0"/>
            </a:endParaRPr>
          </a:p>
          <a:p>
            <a:r>
              <a:rPr lang="en-US" dirty="0" smtClean="0">
                <a:cs typeface="Times New Roman" pitchFamily="18" charset="0"/>
              </a:rPr>
              <a:t>Like carbohydrates, they are composed of carbon, hydrogen, and oxygen.</a:t>
            </a:r>
          </a:p>
          <a:p>
            <a:pPr>
              <a:buNone/>
            </a:pPr>
            <a:endParaRPr lang="en-US" dirty="0" smtClean="0">
              <a:cs typeface="Times New Roman" pitchFamily="18" charset="0"/>
            </a:endParaRPr>
          </a:p>
          <a:p>
            <a:endParaRPr lang="en-CA"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To increase your unsaturated fat intake, </a:t>
            </a:r>
            <a:r>
              <a:rPr lang="en-CA" b="1" dirty="0" smtClean="0"/>
              <a:t>ENJOY</a:t>
            </a:r>
            <a:r>
              <a:rPr lang="en-CA" dirty="0" smtClean="0"/>
              <a:t> foods such as:</a:t>
            </a:r>
            <a:endParaRPr lang="en-CA" dirty="0"/>
          </a:p>
        </p:txBody>
      </p:sp>
      <p:sp>
        <p:nvSpPr>
          <p:cNvPr id="3" name="Content Placeholder 2"/>
          <p:cNvSpPr>
            <a:spLocks noGrp="1"/>
          </p:cNvSpPr>
          <p:nvPr>
            <p:ph idx="1"/>
          </p:nvPr>
        </p:nvSpPr>
        <p:spPr>
          <a:xfrm>
            <a:off x="457200" y="1882808"/>
            <a:ext cx="5757874" cy="4618026"/>
          </a:xfrm>
        </p:spPr>
        <p:txBody>
          <a:bodyPr>
            <a:normAutofit fontScale="70000" lnSpcReduction="20000"/>
          </a:bodyPr>
          <a:lstStyle/>
          <a:p>
            <a:r>
              <a:rPr lang="en-CA" dirty="0" smtClean="0"/>
              <a:t>nuts and seeds (e.g. peanuts, walnuts, almonds, sunflower seeds, flaxseed) </a:t>
            </a:r>
          </a:p>
          <a:p>
            <a:endParaRPr lang="en-CA" dirty="0" smtClean="0"/>
          </a:p>
          <a:p>
            <a:r>
              <a:rPr lang="en-CA" dirty="0" smtClean="0"/>
              <a:t>avocados and olives </a:t>
            </a:r>
          </a:p>
          <a:p>
            <a:endParaRPr lang="en-CA" dirty="0" smtClean="0"/>
          </a:p>
          <a:p>
            <a:r>
              <a:rPr lang="en-CA" dirty="0" smtClean="0"/>
              <a:t>oils (e.g. sunflower, safflower, soybean, corn, canola, olive, peanut oils) </a:t>
            </a:r>
          </a:p>
          <a:p>
            <a:endParaRPr lang="en-CA" dirty="0" smtClean="0"/>
          </a:p>
          <a:p>
            <a:r>
              <a:rPr lang="en-CA" dirty="0" smtClean="0"/>
              <a:t>eggs, fish, lean meats and poultry without the skin </a:t>
            </a:r>
          </a:p>
          <a:p>
            <a:endParaRPr lang="en-CA" dirty="0" smtClean="0"/>
          </a:p>
          <a:p>
            <a:r>
              <a:rPr lang="en-CA" dirty="0" smtClean="0"/>
              <a:t> lower-fat milk and milk products (e.g. yogurt, cheese) </a:t>
            </a:r>
            <a:endParaRPr lang="en-CA" dirty="0"/>
          </a:p>
        </p:txBody>
      </p:sp>
      <p:pic>
        <p:nvPicPr>
          <p:cNvPr id="34818" name="Picture 2" descr="http://www.runningthroughlife.com/wp-content/uploads/2012/02/good_fats0609_200x300.jpg"/>
          <p:cNvPicPr>
            <a:picLocks noChangeAspect="1" noChangeArrowheads="1"/>
          </p:cNvPicPr>
          <p:nvPr/>
        </p:nvPicPr>
        <p:blipFill>
          <a:blip r:embed="rId2" cstate="print"/>
          <a:srcRect/>
          <a:stretch>
            <a:fillRect/>
          </a:stretch>
        </p:blipFill>
        <p:spPr bwMode="auto">
          <a:xfrm>
            <a:off x="6286512" y="2214554"/>
            <a:ext cx="2476517" cy="371477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115328" cy="1166484"/>
          </a:xfrm>
        </p:spPr>
        <p:txBody>
          <a:bodyPr>
            <a:normAutofit fontScale="90000"/>
          </a:bodyPr>
          <a:lstStyle/>
          <a:p>
            <a:r>
              <a:rPr lang="en-CA" sz="4000" dirty="0" smtClean="0">
                <a:effectLst/>
              </a:rPr>
              <a:t>To lower your intake of saturated and trans-fat, </a:t>
            </a:r>
            <a:r>
              <a:rPr lang="en-CA" sz="4000" b="1" dirty="0" smtClean="0">
                <a:effectLst/>
              </a:rPr>
              <a:t>LIMIT</a:t>
            </a:r>
            <a:r>
              <a:rPr lang="en-CA" sz="4000" dirty="0" smtClean="0">
                <a:effectLst/>
              </a:rPr>
              <a:t> foods such as:</a:t>
            </a:r>
            <a:r>
              <a:rPr lang="en-CA" sz="4400" b="1" dirty="0" smtClean="0"/>
              <a:t/>
            </a:r>
            <a:br>
              <a:rPr lang="en-CA" sz="4400" b="1" dirty="0" smtClean="0"/>
            </a:br>
            <a:endParaRPr lang="en-CA" dirty="0"/>
          </a:p>
        </p:txBody>
      </p:sp>
      <p:sp>
        <p:nvSpPr>
          <p:cNvPr id="3" name="Content Placeholder 2"/>
          <p:cNvSpPr>
            <a:spLocks noGrp="1"/>
          </p:cNvSpPr>
          <p:nvPr>
            <p:ph idx="1"/>
          </p:nvPr>
        </p:nvSpPr>
        <p:spPr>
          <a:xfrm>
            <a:off x="3500430" y="1714488"/>
            <a:ext cx="5643570" cy="4929222"/>
          </a:xfrm>
        </p:spPr>
        <p:txBody>
          <a:bodyPr>
            <a:normAutofit fontScale="62500" lnSpcReduction="20000"/>
          </a:bodyPr>
          <a:lstStyle/>
          <a:p>
            <a:r>
              <a:rPr lang="en-CA" sz="3200" dirty="0" smtClean="0"/>
              <a:t>processed foods made with lard and palm oils</a:t>
            </a:r>
          </a:p>
          <a:p>
            <a:endParaRPr lang="en-CA" sz="3200" dirty="0" smtClean="0"/>
          </a:p>
          <a:p>
            <a:r>
              <a:rPr lang="en-CA" sz="3200" dirty="0" smtClean="0"/>
              <a:t>baked good made with shortening, butter and partially hydrogenated oils (e.g. croissants, cakes, pastries)</a:t>
            </a:r>
          </a:p>
          <a:p>
            <a:pPr>
              <a:buFontTx/>
              <a:buNone/>
            </a:pPr>
            <a:endParaRPr lang="en-CA" sz="3200" dirty="0" smtClean="0"/>
          </a:p>
          <a:p>
            <a:r>
              <a:rPr lang="en-CA" sz="3200" dirty="0" smtClean="0"/>
              <a:t>packaged snack foods (e.g. cookies, crackers, potato chips, corn chips) </a:t>
            </a:r>
          </a:p>
          <a:p>
            <a:endParaRPr lang="en-CA" sz="3200" dirty="0" smtClean="0"/>
          </a:p>
          <a:p>
            <a:r>
              <a:rPr lang="en-CA" sz="3200" dirty="0" smtClean="0"/>
              <a:t>deep-fried foods (e.g. French fries)</a:t>
            </a:r>
          </a:p>
          <a:p>
            <a:endParaRPr lang="en-CA" sz="3200" dirty="0" smtClean="0"/>
          </a:p>
          <a:p>
            <a:r>
              <a:rPr lang="en-CA" sz="3200" dirty="0" smtClean="0"/>
              <a:t>margarines made with partially hydrogenated vegetable oils </a:t>
            </a:r>
          </a:p>
          <a:p>
            <a:endParaRPr lang="en-CA" sz="3200" dirty="0" smtClean="0"/>
          </a:p>
          <a:p>
            <a:r>
              <a:rPr lang="en-CA" sz="3200" dirty="0" smtClean="0"/>
              <a:t> butter, cream and whipped toppings </a:t>
            </a:r>
          </a:p>
          <a:p>
            <a:endParaRPr lang="en-CA" dirty="0"/>
          </a:p>
        </p:txBody>
      </p:sp>
      <p:pic>
        <p:nvPicPr>
          <p:cNvPr id="35842" name="Picture 2" descr="http://nickshell1983.files.wordpress.com/2010/10/c0109_junkfood_01.jpg"/>
          <p:cNvPicPr>
            <a:picLocks noChangeAspect="1" noChangeArrowheads="1"/>
          </p:cNvPicPr>
          <p:nvPr/>
        </p:nvPicPr>
        <p:blipFill>
          <a:blip r:embed="rId2" cstate="print"/>
          <a:srcRect/>
          <a:stretch>
            <a:fillRect/>
          </a:stretch>
        </p:blipFill>
        <p:spPr bwMode="auto">
          <a:xfrm>
            <a:off x="281633" y="2428869"/>
            <a:ext cx="3289696" cy="242889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Functions of Fat in the Body</a:t>
            </a:r>
            <a:endParaRPr lang="en-CA" dirty="0"/>
          </a:p>
        </p:txBody>
      </p:sp>
      <p:sp>
        <p:nvSpPr>
          <p:cNvPr id="3" name="Content Placeholder 2"/>
          <p:cNvSpPr>
            <a:spLocks noGrp="1"/>
          </p:cNvSpPr>
          <p:nvPr>
            <p:ph idx="1"/>
          </p:nvPr>
        </p:nvSpPr>
        <p:spPr>
          <a:xfrm>
            <a:off x="457200" y="1285860"/>
            <a:ext cx="8329642" cy="5168948"/>
          </a:xfrm>
        </p:spPr>
        <p:txBody>
          <a:bodyPr>
            <a:normAutofit/>
          </a:bodyPr>
          <a:lstStyle/>
          <a:p>
            <a:r>
              <a:rPr lang="en-CA" dirty="0" smtClean="0"/>
              <a:t>The main function of fats in the body is to provide energy: </a:t>
            </a:r>
          </a:p>
          <a:p>
            <a:pPr lvl="1"/>
            <a:r>
              <a:rPr lang="en-CA" dirty="0" smtClean="0"/>
              <a:t>By supplying energy, fats save proteins from being used for energy and allow them to perform their more important role of building and repairing tissues</a:t>
            </a:r>
          </a:p>
          <a:p>
            <a:pPr lvl="1">
              <a:buNone/>
            </a:pPr>
            <a:endParaRPr lang="en-CA" dirty="0" smtClean="0"/>
          </a:p>
          <a:p>
            <a:r>
              <a:rPr lang="en-CA" dirty="0" smtClean="0"/>
              <a:t>Fats can also be stored in body for subsequent use (keeps us warm)</a:t>
            </a:r>
          </a:p>
          <a:p>
            <a:endParaRPr lang="en-CA"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Functions cont’d</a:t>
            </a:r>
            <a:endParaRPr lang="en-CA" dirty="0"/>
          </a:p>
        </p:txBody>
      </p:sp>
      <p:sp>
        <p:nvSpPr>
          <p:cNvPr id="3" name="Content Placeholder 2"/>
          <p:cNvSpPr>
            <a:spLocks noGrp="1"/>
          </p:cNvSpPr>
          <p:nvPr>
            <p:ph idx="1"/>
          </p:nvPr>
        </p:nvSpPr>
        <p:spPr/>
        <p:txBody>
          <a:bodyPr>
            <a:normAutofit fontScale="92500"/>
          </a:bodyPr>
          <a:lstStyle/>
          <a:p>
            <a:r>
              <a:rPr lang="en-CA" dirty="0" smtClean="0"/>
              <a:t>Help in forming structural material of cells and tissues such as the cell membrane.</a:t>
            </a:r>
          </a:p>
          <a:p>
            <a:pPr lvl="1"/>
            <a:r>
              <a:rPr lang="en-CA" dirty="0" smtClean="0"/>
              <a:t>Protect our internal organs from harm</a:t>
            </a:r>
          </a:p>
          <a:p>
            <a:pPr>
              <a:buNone/>
            </a:pPr>
            <a:endParaRPr lang="en-CA" dirty="0" smtClean="0"/>
          </a:p>
          <a:p>
            <a:r>
              <a:rPr lang="en-CA" dirty="0" smtClean="0"/>
              <a:t>Carry the fat soluble vitamins A, D, E and K into the body and help in the absorption of these vitamins in the intestines.</a:t>
            </a:r>
          </a:p>
          <a:p>
            <a:pPr>
              <a:buNone/>
            </a:pPr>
            <a:endParaRPr lang="en-CA" dirty="0" smtClean="0"/>
          </a:p>
          <a:p>
            <a:r>
              <a:rPr lang="en-CA" dirty="0" smtClean="0"/>
              <a:t>Some fats supply essential fatty acids</a:t>
            </a:r>
          </a:p>
          <a:p>
            <a:endParaRPr lang="en-CA"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Understanding the Fat Issue: Heart Disease</a:t>
            </a:r>
            <a:endParaRPr lang="en-CA" dirty="0"/>
          </a:p>
        </p:txBody>
      </p:sp>
      <p:sp>
        <p:nvSpPr>
          <p:cNvPr id="3" name="Content Placeholder 2"/>
          <p:cNvSpPr>
            <a:spLocks noGrp="1"/>
          </p:cNvSpPr>
          <p:nvPr>
            <p:ph idx="1"/>
          </p:nvPr>
        </p:nvSpPr>
        <p:spPr>
          <a:xfrm>
            <a:off x="457200" y="1882808"/>
            <a:ext cx="6043626" cy="4689464"/>
          </a:xfrm>
        </p:spPr>
        <p:txBody>
          <a:bodyPr>
            <a:normAutofit fontScale="40000" lnSpcReduction="20000"/>
          </a:bodyPr>
          <a:lstStyle/>
          <a:p>
            <a:r>
              <a:rPr lang="en-CA" sz="5000" dirty="0" smtClean="0"/>
              <a:t>Heart disease is one of Canada’s top killers</a:t>
            </a:r>
          </a:p>
          <a:p>
            <a:endParaRPr lang="en-CA" sz="5000" dirty="0" smtClean="0"/>
          </a:p>
          <a:p>
            <a:r>
              <a:rPr lang="en-US" sz="5000" dirty="0" smtClean="0">
                <a:cs typeface="Times New Roman" pitchFamily="18" charset="0"/>
              </a:rPr>
              <a:t>Hardening of the arteries is one of the most common types of heart disease </a:t>
            </a:r>
          </a:p>
          <a:p>
            <a:endParaRPr lang="en-US" sz="5000" dirty="0" smtClean="0">
              <a:cs typeface="Times New Roman" pitchFamily="18" charset="0"/>
            </a:endParaRPr>
          </a:p>
          <a:p>
            <a:r>
              <a:rPr lang="en-US" sz="5000" dirty="0" smtClean="0">
                <a:cs typeface="Times New Roman" pitchFamily="18" charset="0"/>
              </a:rPr>
              <a:t>Hardening of the arteries = atherosclerosis</a:t>
            </a:r>
          </a:p>
          <a:p>
            <a:endParaRPr lang="en-US" sz="5000" dirty="0" smtClean="0">
              <a:cs typeface="Times New Roman" pitchFamily="18" charset="0"/>
            </a:endParaRPr>
          </a:p>
          <a:p>
            <a:r>
              <a:rPr lang="en-US" sz="5000" dirty="0" smtClean="0">
                <a:cs typeface="Times New Roman" pitchFamily="18" charset="0"/>
              </a:rPr>
              <a:t>Fatty deposits on the inner lining of the artery walls reduce the artery’s total diameter, slowing the flow of blood, causing blockage by blood clot = heart attack or stroke</a:t>
            </a:r>
          </a:p>
          <a:p>
            <a:endParaRPr lang="en-US" sz="5000" dirty="0" smtClean="0">
              <a:cs typeface="Times New Roman" pitchFamily="18" charset="0"/>
            </a:endParaRPr>
          </a:p>
          <a:p>
            <a:r>
              <a:rPr lang="en-US" sz="5000" dirty="0" smtClean="0">
                <a:cs typeface="Times New Roman" pitchFamily="18" charset="0"/>
              </a:rPr>
              <a:t>Low saturated/trans fat diet helps to eliminate this risk</a:t>
            </a:r>
            <a:r>
              <a:rPr lang="en-US" sz="5000" dirty="0" smtClean="0"/>
              <a:t> </a:t>
            </a:r>
          </a:p>
          <a:p>
            <a:endParaRPr lang="en-CA" dirty="0"/>
          </a:p>
        </p:txBody>
      </p:sp>
      <p:pic>
        <p:nvPicPr>
          <p:cNvPr id="4" name="Picture 5" descr="http://www.topnews.in/health/files/fast-food.jpg"/>
          <p:cNvPicPr>
            <a:picLocks noChangeAspect="1" noChangeArrowheads="1"/>
          </p:cNvPicPr>
          <p:nvPr/>
        </p:nvPicPr>
        <p:blipFill>
          <a:blip r:embed="rId2" cstate="print"/>
          <a:srcRect/>
          <a:stretch>
            <a:fillRect/>
          </a:stretch>
        </p:blipFill>
        <p:spPr bwMode="auto">
          <a:xfrm>
            <a:off x="6429388" y="2214554"/>
            <a:ext cx="2422602" cy="28543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Atherosclerosis</a:t>
            </a:r>
            <a:endParaRPr lang="en-CA" dirty="0"/>
          </a:p>
        </p:txBody>
      </p:sp>
      <p:sp>
        <p:nvSpPr>
          <p:cNvPr id="3" name="Content Placeholder 2"/>
          <p:cNvSpPr>
            <a:spLocks noGrp="1"/>
          </p:cNvSpPr>
          <p:nvPr>
            <p:ph idx="1"/>
          </p:nvPr>
        </p:nvSpPr>
        <p:spPr>
          <a:xfrm>
            <a:off x="457200" y="1882808"/>
            <a:ext cx="8186766" cy="4689464"/>
          </a:xfrm>
        </p:spPr>
        <p:txBody>
          <a:bodyPr>
            <a:normAutofit/>
          </a:bodyPr>
          <a:lstStyle/>
          <a:p>
            <a:endParaRPr lang="en-CA" dirty="0" smtClean="0">
              <a:hlinkClick r:id="rId2" action="ppaction://hlinkfile"/>
            </a:endParaRPr>
          </a:p>
          <a:p>
            <a:endParaRPr lang="en-CA" dirty="0" smtClean="0">
              <a:hlinkClick r:id="rId2" action="ppaction://hlinkfile"/>
            </a:endParaRPr>
          </a:p>
          <a:p>
            <a:endParaRPr lang="en-CA" dirty="0" smtClean="0">
              <a:hlinkClick r:id="rId2" action="ppaction://hlinkfile"/>
            </a:endParaRPr>
          </a:p>
          <a:p>
            <a:endParaRPr lang="en-CA" dirty="0" smtClean="0">
              <a:hlinkClick r:id="rId2" action="ppaction://hlinkfile"/>
            </a:endParaRPr>
          </a:p>
          <a:p>
            <a:endParaRPr lang="en-CA" dirty="0" smtClean="0">
              <a:hlinkClick r:id="rId2" action="ppaction://hlinkfile"/>
            </a:endParaRPr>
          </a:p>
          <a:p>
            <a:endParaRPr lang="en-CA" dirty="0" smtClean="0">
              <a:hlinkClick r:id="rId2" action="ppaction://hlinkfile"/>
            </a:endParaRPr>
          </a:p>
          <a:p>
            <a:endParaRPr lang="en-CA" dirty="0" smtClean="0">
              <a:hlinkClick r:id="rId2" action="ppaction://hlinkfile"/>
            </a:endParaRPr>
          </a:p>
          <a:p>
            <a:endParaRPr lang="en-CA" dirty="0" smtClean="0">
              <a:hlinkClick r:id="rId2" action="ppaction://hlinkfile"/>
            </a:endParaRPr>
          </a:p>
        </p:txBody>
      </p:sp>
      <p:pic>
        <p:nvPicPr>
          <p:cNvPr id="4" name="Picture 5" descr="http://www.uphs.upenn.edu/news/News_Releases/jan07/coronary-atherosclerosis.jpg"/>
          <p:cNvPicPr>
            <a:picLocks noChangeAspect="1" noChangeArrowheads="1"/>
          </p:cNvPicPr>
          <p:nvPr/>
        </p:nvPicPr>
        <p:blipFill>
          <a:blip r:embed="rId3" cstate="print"/>
          <a:srcRect/>
          <a:stretch>
            <a:fillRect/>
          </a:stretch>
        </p:blipFill>
        <p:spPr bwMode="auto">
          <a:xfrm>
            <a:off x="1571604" y="1357298"/>
            <a:ext cx="5932488" cy="452596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Controllable Risk Factors</a:t>
            </a:r>
            <a:endParaRPr lang="en-CA" dirty="0"/>
          </a:p>
        </p:txBody>
      </p:sp>
      <p:sp>
        <p:nvSpPr>
          <p:cNvPr id="3" name="Content Placeholder 2"/>
          <p:cNvSpPr>
            <a:spLocks noGrp="1"/>
          </p:cNvSpPr>
          <p:nvPr>
            <p:ph idx="1"/>
          </p:nvPr>
        </p:nvSpPr>
        <p:spPr/>
        <p:txBody>
          <a:bodyPr/>
          <a:lstStyle/>
          <a:p>
            <a:pPr marL="609600" indent="-609600">
              <a:buFontTx/>
              <a:buAutoNum type="arabicPeriod"/>
            </a:pPr>
            <a:r>
              <a:rPr lang="en-US" dirty="0" smtClean="0">
                <a:cs typeface="Times New Roman" pitchFamily="18" charset="0"/>
              </a:rPr>
              <a:t>High blood cholesterol levels</a:t>
            </a:r>
            <a:endParaRPr lang="en-US" dirty="0" smtClean="0">
              <a:latin typeface="Verdana" pitchFamily="34" charset="0"/>
              <a:cs typeface="Times New Roman" pitchFamily="18" charset="0"/>
            </a:endParaRPr>
          </a:p>
          <a:p>
            <a:pPr marL="609600" indent="-609600">
              <a:buFontTx/>
              <a:buAutoNum type="arabicPeriod"/>
            </a:pPr>
            <a:r>
              <a:rPr lang="en-US" dirty="0" smtClean="0">
                <a:cs typeface="Times New Roman" pitchFamily="18" charset="0"/>
              </a:rPr>
              <a:t>Smoking</a:t>
            </a:r>
            <a:endParaRPr lang="en-US" dirty="0" smtClean="0">
              <a:latin typeface="Verdana" pitchFamily="34" charset="0"/>
              <a:cs typeface="Times New Roman" pitchFamily="18" charset="0"/>
            </a:endParaRPr>
          </a:p>
          <a:p>
            <a:pPr marL="609600" indent="-609600">
              <a:buFontTx/>
              <a:buAutoNum type="arabicPeriod"/>
            </a:pPr>
            <a:r>
              <a:rPr lang="en-US" dirty="0" smtClean="0">
                <a:cs typeface="Times New Roman" pitchFamily="18" charset="0"/>
              </a:rPr>
              <a:t>Lack of exercise</a:t>
            </a:r>
            <a:endParaRPr lang="en-US" dirty="0" smtClean="0">
              <a:latin typeface="Verdana" pitchFamily="34" charset="0"/>
              <a:cs typeface="Times New Roman" pitchFamily="18" charset="0"/>
            </a:endParaRPr>
          </a:p>
          <a:p>
            <a:pPr marL="609600" indent="-609600">
              <a:buFontTx/>
              <a:buAutoNum type="arabicPeriod"/>
            </a:pPr>
            <a:r>
              <a:rPr lang="en-US" dirty="0" smtClean="0">
                <a:cs typeface="Times New Roman" pitchFamily="18" charset="0"/>
              </a:rPr>
              <a:t>High blood pressure</a:t>
            </a:r>
            <a:endParaRPr lang="en-US" dirty="0" smtClean="0">
              <a:latin typeface="Verdana" pitchFamily="34" charset="0"/>
              <a:cs typeface="Times New Roman" pitchFamily="18" charset="0"/>
            </a:endParaRPr>
          </a:p>
          <a:p>
            <a:pPr marL="609600" indent="-609600">
              <a:buFontTx/>
              <a:buAutoNum type="arabicPeriod"/>
            </a:pPr>
            <a:r>
              <a:rPr lang="en-US" dirty="0" smtClean="0">
                <a:cs typeface="Times New Roman" pitchFamily="18" charset="0"/>
              </a:rPr>
              <a:t>Stress</a:t>
            </a:r>
          </a:p>
          <a:p>
            <a:pPr marL="609600" indent="-609600">
              <a:buFontTx/>
              <a:buAutoNum type="arabicPeriod"/>
            </a:pPr>
            <a:r>
              <a:rPr lang="en-US" dirty="0" smtClean="0">
                <a:cs typeface="Times New Roman" pitchFamily="18" charset="0"/>
              </a:rPr>
              <a:t>Obesity</a:t>
            </a:r>
            <a:r>
              <a:rPr lang="en-US" dirty="0" smtClean="0"/>
              <a:t> </a:t>
            </a:r>
          </a:p>
          <a:p>
            <a:endParaRPr lang="en-CA" dirty="0"/>
          </a:p>
        </p:txBody>
      </p:sp>
      <p:pic>
        <p:nvPicPr>
          <p:cNvPr id="37890" name="Picture 2" descr="http://www.frenchtribune.com/sites/default/files/imagecache/article/smoking-and-obesity.jpg"/>
          <p:cNvPicPr>
            <a:picLocks noChangeAspect="1" noChangeArrowheads="1"/>
          </p:cNvPicPr>
          <p:nvPr/>
        </p:nvPicPr>
        <p:blipFill>
          <a:blip r:embed="rId2" cstate="print"/>
          <a:srcRect/>
          <a:stretch>
            <a:fillRect/>
          </a:stretch>
        </p:blipFill>
        <p:spPr bwMode="auto">
          <a:xfrm>
            <a:off x="4857752" y="3071810"/>
            <a:ext cx="3996095" cy="281464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Uncontrollable Risk Factors</a:t>
            </a:r>
            <a:endParaRPr lang="en-CA" dirty="0"/>
          </a:p>
        </p:txBody>
      </p:sp>
      <p:sp>
        <p:nvSpPr>
          <p:cNvPr id="3" name="Content Placeholder 2"/>
          <p:cNvSpPr>
            <a:spLocks noGrp="1"/>
          </p:cNvSpPr>
          <p:nvPr>
            <p:ph idx="1"/>
          </p:nvPr>
        </p:nvSpPr>
        <p:spPr/>
        <p:txBody>
          <a:bodyPr/>
          <a:lstStyle/>
          <a:p>
            <a:pPr marL="609600" indent="-609600">
              <a:buFontTx/>
              <a:buAutoNum type="arabicPeriod"/>
            </a:pPr>
            <a:r>
              <a:rPr lang="en-US" dirty="0" smtClean="0">
                <a:cs typeface="Times New Roman" pitchFamily="18" charset="0"/>
              </a:rPr>
              <a:t>Heredity</a:t>
            </a:r>
            <a:endParaRPr lang="en-US" dirty="0" smtClean="0">
              <a:latin typeface="Verdana" pitchFamily="34" charset="0"/>
              <a:cs typeface="Times New Roman" pitchFamily="18" charset="0"/>
            </a:endParaRPr>
          </a:p>
          <a:p>
            <a:pPr marL="609600" indent="-609600">
              <a:buFontTx/>
              <a:buAutoNum type="arabicPeriod"/>
            </a:pPr>
            <a:r>
              <a:rPr lang="en-US" dirty="0" smtClean="0">
                <a:cs typeface="Times New Roman" pitchFamily="18" charset="0"/>
              </a:rPr>
              <a:t>Gender</a:t>
            </a:r>
            <a:endParaRPr lang="en-US" dirty="0" smtClean="0">
              <a:latin typeface="Verdana" pitchFamily="34" charset="0"/>
              <a:cs typeface="Times New Roman" pitchFamily="18" charset="0"/>
            </a:endParaRPr>
          </a:p>
          <a:p>
            <a:pPr marL="609600" indent="-609600">
              <a:buFontTx/>
              <a:buAutoNum type="arabicPeriod"/>
            </a:pPr>
            <a:r>
              <a:rPr lang="en-US" dirty="0" smtClean="0">
                <a:cs typeface="Times New Roman" pitchFamily="18" charset="0"/>
              </a:rPr>
              <a:t>Age</a:t>
            </a:r>
            <a:endParaRPr lang="en-US" dirty="0" smtClean="0">
              <a:latin typeface="Verdana" pitchFamily="34" charset="0"/>
              <a:cs typeface="Times New Roman" pitchFamily="18" charset="0"/>
            </a:endParaRPr>
          </a:p>
          <a:p>
            <a:pPr marL="609600" indent="-609600">
              <a:buFontTx/>
              <a:buAutoNum type="arabicPeriod"/>
            </a:pPr>
            <a:r>
              <a:rPr lang="en-US" dirty="0" smtClean="0">
                <a:cs typeface="Times New Roman" pitchFamily="18" charset="0"/>
              </a:rPr>
              <a:t>Diabetes</a:t>
            </a:r>
            <a:r>
              <a:rPr lang="en-US" dirty="0" smtClean="0"/>
              <a:t> </a:t>
            </a:r>
          </a:p>
        </p:txBody>
      </p:sp>
      <p:pic>
        <p:nvPicPr>
          <p:cNvPr id="36866" name="Picture 2" descr="http://ingoodfeather.com/wp-content/uploads/2010/03/genetic-disease.jpg"/>
          <p:cNvPicPr>
            <a:picLocks noChangeAspect="1" noChangeArrowheads="1"/>
          </p:cNvPicPr>
          <p:nvPr/>
        </p:nvPicPr>
        <p:blipFill>
          <a:blip r:embed="rId2" cstate="print"/>
          <a:srcRect/>
          <a:stretch>
            <a:fillRect/>
          </a:stretch>
        </p:blipFill>
        <p:spPr bwMode="auto">
          <a:xfrm>
            <a:off x="4857752" y="1857364"/>
            <a:ext cx="2857500" cy="42862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Heart Disease</a:t>
            </a:r>
            <a:endParaRPr lang="en-CA" dirty="0"/>
          </a:p>
        </p:txBody>
      </p:sp>
      <p:sp>
        <p:nvSpPr>
          <p:cNvPr id="3" name="Content Placeholder 2"/>
          <p:cNvSpPr>
            <a:spLocks noGrp="1"/>
          </p:cNvSpPr>
          <p:nvPr>
            <p:ph idx="1"/>
          </p:nvPr>
        </p:nvSpPr>
        <p:spPr/>
        <p:txBody>
          <a:bodyPr/>
          <a:lstStyle/>
          <a:p>
            <a:r>
              <a:rPr lang="en-CA" dirty="0" err="1" smtClean="0">
                <a:hlinkClick r:id="rId2" action="ppaction://hlinkfile"/>
              </a:rPr>
              <a:t>What_is_Heart_Disease</a:t>
            </a:r>
            <a:r>
              <a:rPr lang="en-CA" dirty="0" smtClean="0">
                <a:hlinkClick r:id="rId2" action="ppaction://hlinkfile"/>
              </a:rPr>
              <a:t>__(Part_1_of_3)___HealthiNation.mp4</a:t>
            </a:r>
            <a:endParaRPr lang="en-CA"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formulamedical.com/Assets/Pictures/Formula%20for%20Life/measurments/applepearbody.jpg"/>
          <p:cNvPicPr>
            <a:picLocks noChangeAspect="1" noChangeArrowheads="1"/>
          </p:cNvPicPr>
          <p:nvPr/>
        </p:nvPicPr>
        <p:blipFill>
          <a:blip r:embed="rId2" cstate="print"/>
          <a:srcRect/>
          <a:stretch>
            <a:fillRect/>
          </a:stretch>
        </p:blipFill>
        <p:spPr bwMode="auto">
          <a:xfrm>
            <a:off x="900113" y="461963"/>
            <a:ext cx="7416800" cy="59340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Lipid Family</a:t>
            </a:r>
            <a:endParaRPr lang="en-CA" dirty="0"/>
          </a:p>
        </p:txBody>
      </p:sp>
      <p:sp>
        <p:nvSpPr>
          <p:cNvPr id="3" name="Content Placeholder 2"/>
          <p:cNvSpPr>
            <a:spLocks noGrp="1"/>
          </p:cNvSpPr>
          <p:nvPr>
            <p:ph idx="1"/>
          </p:nvPr>
        </p:nvSpPr>
        <p:spPr/>
        <p:txBody>
          <a:bodyPr>
            <a:normAutofit fontScale="85000" lnSpcReduction="20000"/>
          </a:bodyPr>
          <a:lstStyle/>
          <a:p>
            <a:pPr>
              <a:buNone/>
            </a:pPr>
            <a:r>
              <a:rPr lang="en-US" sz="3200" b="1" dirty="0" smtClean="0">
                <a:cs typeface="Times New Roman" pitchFamily="18" charset="0"/>
              </a:rPr>
              <a:t>The Family includes</a:t>
            </a:r>
            <a:r>
              <a:rPr lang="en-US" sz="3200" dirty="0" smtClean="0">
                <a:cs typeface="Times New Roman" pitchFamily="18" charset="0"/>
              </a:rPr>
              <a:t>: </a:t>
            </a:r>
          </a:p>
          <a:p>
            <a:pPr>
              <a:buNone/>
            </a:pPr>
            <a:endParaRPr lang="en-US" sz="3200" dirty="0" smtClean="0">
              <a:cs typeface="Times New Roman" pitchFamily="18" charset="0"/>
            </a:endParaRPr>
          </a:p>
          <a:p>
            <a:pPr>
              <a:buNone/>
            </a:pPr>
            <a:r>
              <a:rPr lang="en-US" sz="3200" i="1" dirty="0" smtClean="0"/>
              <a:t>1. </a:t>
            </a:r>
            <a:r>
              <a:rPr lang="en-US" sz="3200" i="1" u="sng" dirty="0" smtClean="0"/>
              <a:t>Triglycerides:</a:t>
            </a:r>
            <a:r>
              <a:rPr lang="en-US" sz="3200" u="sng" dirty="0" smtClean="0"/>
              <a:t> </a:t>
            </a:r>
            <a:r>
              <a:rPr lang="en-US" sz="3200" dirty="0" smtClean="0"/>
              <a:t>‘head’ of the family as they predominate in both foods and in the body. They include nearly all of the fats and oils people typically eat.</a:t>
            </a:r>
          </a:p>
          <a:p>
            <a:pPr>
              <a:buNone/>
            </a:pPr>
            <a:endParaRPr lang="en-US" sz="3200" dirty="0" smtClean="0"/>
          </a:p>
          <a:p>
            <a:pPr>
              <a:buNone/>
            </a:pPr>
            <a:r>
              <a:rPr lang="en-US" sz="3200" i="1" dirty="0" smtClean="0"/>
              <a:t>2. </a:t>
            </a:r>
            <a:r>
              <a:rPr lang="en-US" sz="3200" i="1" u="sng" dirty="0" smtClean="0"/>
              <a:t>Phospholipids:</a:t>
            </a:r>
            <a:r>
              <a:rPr lang="en-US" sz="3200" u="sng" dirty="0" smtClean="0"/>
              <a:t> </a:t>
            </a:r>
            <a:r>
              <a:rPr lang="en-US" sz="3200" dirty="0" smtClean="0"/>
              <a:t>used as an emulsifier that mix fats with water, and found naturally in food.</a:t>
            </a:r>
          </a:p>
          <a:p>
            <a:pPr>
              <a:buNone/>
            </a:pPr>
            <a:endParaRPr lang="en-US" sz="3200" dirty="0" smtClean="0"/>
          </a:p>
          <a:p>
            <a:pPr>
              <a:buNone/>
            </a:pPr>
            <a:r>
              <a:rPr lang="en-US" sz="3200" i="1" dirty="0" smtClean="0"/>
              <a:t>3. </a:t>
            </a:r>
            <a:r>
              <a:rPr lang="en-US" sz="3200" i="1" u="sng" dirty="0" smtClean="0"/>
              <a:t>Sterols:</a:t>
            </a:r>
            <a:r>
              <a:rPr lang="en-US" sz="3200" u="sng" dirty="0" smtClean="0"/>
              <a:t> </a:t>
            </a:r>
            <a:r>
              <a:rPr lang="en-US" sz="3200" dirty="0" smtClean="0"/>
              <a:t>include bile acids, some hormones, and cholesterol.</a:t>
            </a:r>
          </a:p>
          <a:p>
            <a:endParaRPr lang="en-CA"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Fat in our Bodies</a:t>
            </a:r>
            <a:endParaRPr lang="en-CA" dirty="0"/>
          </a:p>
        </p:txBody>
      </p:sp>
      <p:sp>
        <p:nvSpPr>
          <p:cNvPr id="3" name="Content Placeholder 2"/>
          <p:cNvSpPr>
            <a:spLocks noGrp="1"/>
          </p:cNvSpPr>
          <p:nvPr>
            <p:ph idx="1"/>
          </p:nvPr>
        </p:nvSpPr>
        <p:spPr/>
        <p:txBody>
          <a:bodyPr>
            <a:normAutofit fontScale="62500" lnSpcReduction="20000"/>
          </a:bodyPr>
          <a:lstStyle/>
          <a:p>
            <a:r>
              <a:rPr lang="en-CA" sz="3200" b="1" dirty="0" smtClean="0"/>
              <a:t>Subcutaneous fat</a:t>
            </a:r>
            <a:r>
              <a:rPr lang="en-CA" sz="3200" dirty="0" smtClean="0"/>
              <a:t> is found just beneath the skin as opposed to visceral fat.</a:t>
            </a:r>
          </a:p>
          <a:p>
            <a:pPr>
              <a:buFontTx/>
              <a:buNone/>
            </a:pPr>
            <a:endParaRPr lang="en-CA" sz="3200" dirty="0" smtClean="0"/>
          </a:p>
          <a:p>
            <a:r>
              <a:rPr lang="en-CA" sz="3200" dirty="0" smtClean="0"/>
              <a:t>Visceral fat or </a:t>
            </a:r>
            <a:r>
              <a:rPr lang="en-CA" sz="3200" b="1" dirty="0" smtClean="0"/>
              <a:t>abdominal fat</a:t>
            </a:r>
            <a:r>
              <a:rPr lang="en-CA" sz="3200" baseline="30000" dirty="0" smtClean="0"/>
              <a:t> </a:t>
            </a:r>
            <a:r>
              <a:rPr lang="en-CA" sz="3200" dirty="0" smtClean="0"/>
              <a:t>also known as organ fat or </a:t>
            </a:r>
            <a:r>
              <a:rPr lang="en-CA" sz="3200" b="1" dirty="0" smtClean="0"/>
              <a:t>intra-abdominal fat</a:t>
            </a:r>
            <a:r>
              <a:rPr lang="en-CA" sz="3200" dirty="0" smtClean="0"/>
              <a:t>, is located inside the abdominal cavity, packed in between organs (stomach, liver, intestines, kidneys, etc). </a:t>
            </a:r>
          </a:p>
          <a:p>
            <a:endParaRPr lang="en-CA" sz="3200" dirty="0" smtClean="0"/>
          </a:p>
          <a:p>
            <a:r>
              <a:rPr lang="en-CA" sz="3200" dirty="0" smtClean="0"/>
              <a:t>An excess of visceral fat is known as central obesity, or "belly fat", in which the abdomen protrudes excessively. </a:t>
            </a:r>
          </a:p>
          <a:p>
            <a:pPr>
              <a:buFontTx/>
              <a:buNone/>
            </a:pPr>
            <a:endParaRPr lang="en-CA" sz="3200" dirty="0" smtClean="0"/>
          </a:p>
          <a:p>
            <a:r>
              <a:rPr lang="en-CA" sz="3200" dirty="0" smtClean="0"/>
              <a:t>There is a strong correlation between </a:t>
            </a:r>
            <a:r>
              <a:rPr lang="en-CA" sz="3200" u="sng" dirty="0" smtClean="0"/>
              <a:t>central obesity (belly fat)</a:t>
            </a:r>
            <a:r>
              <a:rPr lang="en-CA" sz="3200" dirty="0" smtClean="0"/>
              <a:t>and </a:t>
            </a:r>
            <a:r>
              <a:rPr lang="en-CA" sz="3200" u="sng" dirty="0" smtClean="0"/>
              <a:t>cardiovascular disease. </a:t>
            </a:r>
          </a:p>
          <a:p>
            <a:endParaRPr lang="en-CA" sz="3200" dirty="0" smtClean="0"/>
          </a:p>
          <a:p>
            <a:r>
              <a:rPr lang="en-CA" sz="3200" dirty="0" smtClean="0"/>
              <a:t>Excess visceral fat is also linked to diabetes, insulin resistance</a:t>
            </a:r>
            <a:r>
              <a:rPr lang="en-CA" sz="3200" baseline="30000" dirty="0" smtClean="0"/>
              <a:t>,</a:t>
            </a:r>
            <a:r>
              <a:rPr lang="en-CA" sz="3200" dirty="0" smtClean="0"/>
              <a:t> inflammatory diseases, and other obesity-related diseases.</a:t>
            </a:r>
          </a:p>
          <a:p>
            <a:endParaRPr lang="en-CA"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nutrition-health-supplements.com/images/belly-fat-web.GIF"/>
          <p:cNvPicPr>
            <a:picLocks noChangeAspect="1" noChangeArrowheads="1"/>
          </p:cNvPicPr>
          <p:nvPr/>
        </p:nvPicPr>
        <p:blipFill>
          <a:blip r:embed="rId2" cstate="print"/>
          <a:srcRect/>
          <a:stretch>
            <a:fillRect/>
          </a:stretch>
        </p:blipFill>
        <p:spPr bwMode="auto">
          <a:xfrm>
            <a:off x="1619250" y="549275"/>
            <a:ext cx="5832475" cy="57007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High Blood Pressure/Hypertension</a:t>
            </a:r>
            <a:endParaRPr lang="en-CA" dirty="0"/>
          </a:p>
        </p:txBody>
      </p:sp>
      <p:sp>
        <p:nvSpPr>
          <p:cNvPr id="3" name="Content Placeholder 2"/>
          <p:cNvSpPr>
            <a:spLocks noGrp="1"/>
          </p:cNvSpPr>
          <p:nvPr>
            <p:ph idx="1"/>
          </p:nvPr>
        </p:nvSpPr>
        <p:spPr/>
        <p:txBody>
          <a:bodyPr/>
          <a:lstStyle/>
          <a:p>
            <a:r>
              <a:rPr lang="en-CA" dirty="0" err="1" smtClean="0">
                <a:hlinkClick r:id="rId2" action="ppaction://hlinkfile"/>
              </a:rPr>
              <a:t>What_is_High_Blood_Pressure</a:t>
            </a:r>
            <a:r>
              <a:rPr lang="en-CA" dirty="0" smtClean="0">
                <a:hlinkClick r:id="rId2" action="ppaction://hlinkfile"/>
              </a:rPr>
              <a:t>__(Part_1_of_4)___HealthiNation.mp4</a:t>
            </a:r>
            <a:endParaRPr lang="en-CA"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Cholesterol</a:t>
            </a:r>
            <a:endParaRPr lang="en-CA" dirty="0"/>
          </a:p>
        </p:txBody>
      </p:sp>
      <p:sp>
        <p:nvSpPr>
          <p:cNvPr id="3" name="Content Placeholder 2"/>
          <p:cNvSpPr>
            <a:spLocks noGrp="1"/>
          </p:cNvSpPr>
          <p:nvPr>
            <p:ph idx="1"/>
          </p:nvPr>
        </p:nvSpPr>
        <p:spPr>
          <a:xfrm>
            <a:off x="457200" y="1882808"/>
            <a:ext cx="6686568" cy="4618026"/>
          </a:xfrm>
        </p:spPr>
        <p:txBody>
          <a:bodyPr>
            <a:normAutofit/>
          </a:bodyPr>
          <a:lstStyle/>
          <a:p>
            <a:r>
              <a:rPr lang="en-US" dirty="0" smtClean="0"/>
              <a:t>A fatty alcohol made from glucose or saturated fatty acids.</a:t>
            </a:r>
          </a:p>
          <a:p>
            <a:endParaRPr lang="en-CA" dirty="0" smtClean="0"/>
          </a:p>
          <a:p>
            <a:r>
              <a:rPr lang="en-CA" dirty="0" smtClean="0"/>
              <a:t>Your liver makes most of the cholesterol your body needs</a:t>
            </a:r>
          </a:p>
          <a:p>
            <a:endParaRPr lang="en-CA" dirty="0" smtClean="0"/>
          </a:p>
          <a:p>
            <a:r>
              <a:rPr lang="en-CA" dirty="0" smtClean="0"/>
              <a:t>Your body </a:t>
            </a:r>
            <a:r>
              <a:rPr lang="en-CA" u="sng" dirty="0" smtClean="0"/>
              <a:t>needs</a:t>
            </a:r>
            <a:r>
              <a:rPr lang="en-CA" dirty="0" smtClean="0"/>
              <a:t> cholesterol to make hormones and vitamin D, and to keep cells healthy</a:t>
            </a:r>
          </a:p>
          <a:p>
            <a:endParaRPr lang="en-CA" dirty="0" smtClean="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Blood Cholesterol &amp; Your Health</a:t>
            </a:r>
            <a:endParaRPr lang="en-CA" dirty="0"/>
          </a:p>
        </p:txBody>
      </p:sp>
      <p:sp>
        <p:nvSpPr>
          <p:cNvPr id="3" name="Content Placeholder 2"/>
          <p:cNvSpPr>
            <a:spLocks noGrp="1"/>
          </p:cNvSpPr>
          <p:nvPr>
            <p:ph idx="1"/>
          </p:nvPr>
        </p:nvSpPr>
        <p:spPr/>
        <p:txBody>
          <a:bodyPr>
            <a:normAutofit fontScale="70000" lnSpcReduction="20000"/>
          </a:bodyPr>
          <a:lstStyle/>
          <a:p>
            <a:r>
              <a:rPr lang="en-CA" dirty="0" smtClean="0"/>
              <a:t>Because cholesterol is known to increase risk of certain diseases, many people are confused when they hear that a </a:t>
            </a:r>
            <a:r>
              <a:rPr lang="en-CA" u="sng" dirty="0" smtClean="0"/>
              <a:t>healthy body needs cholesterol.</a:t>
            </a:r>
            <a:endParaRPr lang="en-CA" dirty="0" smtClean="0"/>
          </a:p>
          <a:p>
            <a:endParaRPr lang="en-CA" dirty="0" smtClean="0"/>
          </a:p>
          <a:p>
            <a:r>
              <a:rPr lang="en-CA" dirty="0" smtClean="0"/>
              <a:t>Dietary cholesterol found in foods such as meat, poultry, eggs and milk products has little effect on blood cholesterol of most people.</a:t>
            </a:r>
          </a:p>
          <a:p>
            <a:endParaRPr lang="en-CA" dirty="0" smtClean="0"/>
          </a:p>
          <a:p>
            <a:r>
              <a:rPr lang="en-CA" dirty="0" smtClean="0"/>
              <a:t>If you are concerned about your blood cholesterol levels, the three most important steps you can take are:</a:t>
            </a:r>
          </a:p>
          <a:p>
            <a:endParaRPr lang="en-CA" dirty="0" smtClean="0"/>
          </a:p>
          <a:p>
            <a:pPr lvl="1"/>
            <a:r>
              <a:rPr lang="en-CA" dirty="0" smtClean="0"/>
              <a:t>1. Aim for a healthy body weight</a:t>
            </a:r>
          </a:p>
          <a:p>
            <a:pPr lvl="1"/>
            <a:r>
              <a:rPr lang="en-CA" dirty="0" smtClean="0"/>
              <a:t>2. Be physically active every day</a:t>
            </a:r>
          </a:p>
          <a:p>
            <a:pPr lvl="1"/>
            <a:r>
              <a:rPr lang="en-CA" dirty="0" smtClean="0"/>
              <a:t>3. Follow a healthy eating pattern low in saturated and trans fat</a:t>
            </a:r>
          </a:p>
          <a:p>
            <a:endParaRPr lang="en-CA"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357158" y="714356"/>
            <a:ext cx="4857784" cy="5786478"/>
          </a:xfrm>
        </p:spPr>
        <p:txBody>
          <a:bodyPr>
            <a:normAutofit fontScale="77500" lnSpcReduction="20000"/>
          </a:bodyPr>
          <a:lstStyle/>
          <a:p>
            <a:r>
              <a:rPr lang="en-US" dirty="0" smtClean="0"/>
              <a:t>Cholesterol in the blood contributes to plaque (not the kind on your teeth), which is a mound of lipid material mixed with calcium and smooth muscle cells.</a:t>
            </a:r>
            <a:endParaRPr lang="en-CA" dirty="0" smtClean="0"/>
          </a:p>
          <a:p>
            <a:pPr>
              <a:buFontTx/>
              <a:buNone/>
            </a:pPr>
            <a:endParaRPr lang="en-US" dirty="0" smtClean="0"/>
          </a:p>
          <a:p>
            <a:r>
              <a:rPr lang="en-US" dirty="0" smtClean="0"/>
              <a:t>Atherosclerosis – hardening of the arteries due to a build-up of plaque.</a:t>
            </a:r>
            <a:endParaRPr lang="en-CA" dirty="0" smtClean="0"/>
          </a:p>
          <a:p>
            <a:endParaRPr lang="en-US" dirty="0" smtClean="0"/>
          </a:p>
          <a:p>
            <a:r>
              <a:rPr lang="en-US" dirty="0" smtClean="0"/>
              <a:t>Research shows that fat, especially saturated, is related to blood cholesterol levels.</a:t>
            </a:r>
            <a:endParaRPr lang="en-CA" dirty="0" smtClean="0"/>
          </a:p>
          <a:p>
            <a:endParaRPr lang="en-CA" dirty="0"/>
          </a:p>
        </p:txBody>
      </p:sp>
      <p:pic>
        <p:nvPicPr>
          <p:cNvPr id="8196" name="Picture 4" descr="http://www.fasting.ws/juice-fasting/pic/plaque.jpg"/>
          <p:cNvPicPr>
            <a:picLocks noChangeAspect="1" noChangeArrowheads="1"/>
          </p:cNvPicPr>
          <p:nvPr/>
        </p:nvPicPr>
        <p:blipFill>
          <a:blip r:embed="rId2" cstate="print"/>
          <a:srcRect/>
          <a:stretch>
            <a:fillRect/>
          </a:stretch>
        </p:blipFill>
        <p:spPr bwMode="auto">
          <a:xfrm>
            <a:off x="5143504" y="2143116"/>
            <a:ext cx="3714776" cy="371477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LDL and HDL</a:t>
            </a:r>
            <a:endParaRPr lang="en-CA" dirty="0"/>
          </a:p>
        </p:txBody>
      </p:sp>
      <p:sp>
        <p:nvSpPr>
          <p:cNvPr id="3" name="Content Placeholder 2"/>
          <p:cNvSpPr>
            <a:spLocks noGrp="1"/>
          </p:cNvSpPr>
          <p:nvPr>
            <p:ph idx="1"/>
          </p:nvPr>
        </p:nvSpPr>
        <p:spPr>
          <a:xfrm>
            <a:off x="457200" y="1882808"/>
            <a:ext cx="4543428" cy="4618026"/>
          </a:xfrm>
        </p:spPr>
        <p:txBody>
          <a:bodyPr>
            <a:normAutofit fontScale="77500" lnSpcReduction="20000"/>
          </a:bodyPr>
          <a:lstStyle/>
          <a:p>
            <a:r>
              <a:rPr lang="en-US" dirty="0" smtClean="0"/>
              <a:t>In the bloodstream, cholesterol and other lipids travel to where they are needed – for journey, they are packaged as lipoproteins.</a:t>
            </a:r>
            <a:endParaRPr lang="en-CA" dirty="0" smtClean="0"/>
          </a:p>
          <a:p>
            <a:endParaRPr lang="en-US" dirty="0" smtClean="0"/>
          </a:p>
          <a:p>
            <a:r>
              <a:rPr lang="en-US" dirty="0" smtClean="0"/>
              <a:t>LDL and HDL transport cholesterol</a:t>
            </a:r>
            <a:endParaRPr lang="en-CA" dirty="0" smtClean="0"/>
          </a:p>
          <a:p>
            <a:endParaRPr lang="en-US" dirty="0" smtClean="0"/>
          </a:p>
          <a:p>
            <a:r>
              <a:rPr lang="en-US" dirty="0" smtClean="0"/>
              <a:t>The more lipids in a lipoprotein, the less dense it is.</a:t>
            </a:r>
            <a:endParaRPr lang="en-CA" dirty="0" smtClean="0"/>
          </a:p>
          <a:p>
            <a:endParaRPr lang="en-CA" dirty="0"/>
          </a:p>
        </p:txBody>
      </p:sp>
      <p:pic>
        <p:nvPicPr>
          <p:cNvPr id="7170" name="Picture 2" descr="http://www.wellness-therapist-info.com/images/cholesterol.jpg"/>
          <p:cNvPicPr>
            <a:picLocks noChangeAspect="1" noChangeArrowheads="1"/>
          </p:cNvPicPr>
          <p:nvPr/>
        </p:nvPicPr>
        <p:blipFill>
          <a:blip r:embed="rId2" cstate="print"/>
          <a:srcRect/>
          <a:stretch>
            <a:fillRect/>
          </a:stretch>
        </p:blipFill>
        <p:spPr bwMode="auto">
          <a:xfrm>
            <a:off x="5500694" y="1214422"/>
            <a:ext cx="3292534" cy="471490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77500" lnSpcReduction="20000"/>
          </a:bodyPr>
          <a:lstStyle/>
          <a:p>
            <a:r>
              <a:rPr lang="en-US" dirty="0" smtClean="0"/>
              <a:t>Lipoproteins that transport cholesterol from the liver to other tissues = </a:t>
            </a:r>
            <a:r>
              <a:rPr lang="en-US" b="1" dirty="0" smtClean="0"/>
              <a:t>low-density lipoproteins (LDL)</a:t>
            </a:r>
            <a:r>
              <a:rPr lang="en-US" dirty="0" smtClean="0"/>
              <a:t/>
            </a:r>
            <a:br>
              <a:rPr lang="en-US" dirty="0" smtClean="0"/>
            </a:br>
            <a:endParaRPr lang="en-CA" dirty="0" smtClean="0"/>
          </a:p>
          <a:p>
            <a:r>
              <a:rPr lang="en-US" dirty="0" smtClean="0"/>
              <a:t>On the return trip to the liver, lipoproteins are higher in protein than lipids, therefore more dense</a:t>
            </a:r>
          </a:p>
          <a:p>
            <a:endParaRPr lang="en-CA" dirty="0" smtClean="0"/>
          </a:p>
          <a:p>
            <a:r>
              <a:rPr lang="en-US" b="1" dirty="0" smtClean="0"/>
              <a:t>High-density lipoproteins (HDL) </a:t>
            </a:r>
            <a:r>
              <a:rPr lang="en-US" dirty="0" smtClean="0"/>
              <a:t>return cholesterol to the liver for </a:t>
            </a:r>
            <a:r>
              <a:rPr lang="en-US" u="sng" dirty="0" smtClean="0"/>
              <a:t>breakdown and disposal</a:t>
            </a:r>
          </a:p>
          <a:p>
            <a:endParaRPr lang="en-CA" dirty="0" smtClean="0"/>
          </a:p>
          <a:p>
            <a:r>
              <a:rPr lang="en-US" dirty="0" smtClean="0"/>
              <a:t>More lipids = the lower the density = less healthy</a:t>
            </a:r>
          </a:p>
          <a:p>
            <a:endParaRPr lang="en-US" dirty="0" smtClean="0"/>
          </a:p>
          <a:p>
            <a:r>
              <a:rPr lang="en-US" dirty="0" smtClean="0"/>
              <a:t>More proteins = the higher the density = more healthy</a:t>
            </a:r>
            <a:endParaRPr lang="en-CA" dirty="0" smtClean="0"/>
          </a:p>
          <a:p>
            <a:endParaRPr lang="en-CA"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7200" y="1882808"/>
            <a:ext cx="5686436" cy="4546588"/>
          </a:xfrm>
        </p:spPr>
        <p:txBody>
          <a:bodyPr>
            <a:normAutofit fontScale="77500" lnSpcReduction="20000"/>
          </a:bodyPr>
          <a:lstStyle/>
          <a:p>
            <a:r>
              <a:rPr lang="en-US" dirty="0" smtClean="0"/>
              <a:t>The blood cholesterol </a:t>
            </a:r>
            <a:r>
              <a:rPr lang="en-US" u="sng" dirty="0" smtClean="0"/>
              <a:t>linked to heart disease </a:t>
            </a:r>
            <a:r>
              <a:rPr lang="en-US" dirty="0" smtClean="0"/>
              <a:t>is </a:t>
            </a:r>
            <a:r>
              <a:rPr lang="en-US" b="1" dirty="0" smtClean="0"/>
              <a:t>LDL</a:t>
            </a:r>
            <a:r>
              <a:rPr lang="en-US" dirty="0" smtClean="0"/>
              <a:t> cholesterol</a:t>
            </a:r>
          </a:p>
          <a:p>
            <a:endParaRPr lang="en-CA" dirty="0" smtClean="0"/>
          </a:p>
          <a:p>
            <a:r>
              <a:rPr lang="en-US" b="1" dirty="0" smtClean="0"/>
              <a:t>HDL</a:t>
            </a:r>
            <a:r>
              <a:rPr lang="en-US" dirty="0" smtClean="0"/>
              <a:t> cholesterol seems to have a </a:t>
            </a:r>
            <a:r>
              <a:rPr lang="en-US" u="sng" dirty="0" smtClean="0"/>
              <a:t>protective effect</a:t>
            </a:r>
          </a:p>
          <a:p>
            <a:endParaRPr lang="en-CA" dirty="0" smtClean="0"/>
          </a:p>
          <a:p>
            <a:r>
              <a:rPr lang="en-US" dirty="0" smtClean="0"/>
              <a:t>HDL also carry cholesterol, but elevated HDL represent cholesterol returning from the rest of the body to liver for breakdown and excretion- and thus a </a:t>
            </a:r>
            <a:r>
              <a:rPr lang="en-US" u="sng" dirty="0" smtClean="0"/>
              <a:t>reduced risk </a:t>
            </a:r>
            <a:r>
              <a:rPr lang="en-US" dirty="0" smtClean="0"/>
              <a:t>of atherosclerosis and heart disease</a:t>
            </a:r>
          </a:p>
          <a:p>
            <a:endParaRPr lang="en-CA" dirty="0" smtClean="0"/>
          </a:p>
          <a:p>
            <a:endParaRPr lang="en-CA" dirty="0"/>
          </a:p>
        </p:txBody>
      </p:sp>
      <p:pic>
        <p:nvPicPr>
          <p:cNvPr id="4" name="Picture 2" descr="http://www.dreamstime.com/cholesterol-plaque-in-artery-thumb16071279.jpg"/>
          <p:cNvPicPr>
            <a:picLocks noChangeAspect="1" noChangeArrowheads="1"/>
          </p:cNvPicPr>
          <p:nvPr/>
        </p:nvPicPr>
        <p:blipFill>
          <a:blip r:embed="rId2" cstate="print"/>
          <a:srcRect/>
          <a:stretch>
            <a:fillRect/>
          </a:stretch>
        </p:blipFill>
        <p:spPr bwMode="auto">
          <a:xfrm>
            <a:off x="5929322" y="2143116"/>
            <a:ext cx="3000364" cy="300036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nbhaadla.org/wp-content/uploads/2010/06/cholesterol_arteries.jpg"/>
          <p:cNvPicPr>
            <a:picLocks noChangeAspect="1" noChangeArrowheads="1"/>
          </p:cNvPicPr>
          <p:nvPr/>
        </p:nvPicPr>
        <p:blipFill>
          <a:blip r:embed="rId2" cstate="print"/>
          <a:srcRect/>
          <a:stretch>
            <a:fillRect/>
          </a:stretch>
        </p:blipFill>
        <p:spPr bwMode="auto">
          <a:xfrm>
            <a:off x="1468438" y="476250"/>
            <a:ext cx="6030912" cy="59166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Triglycerides</a:t>
            </a:r>
            <a:endParaRPr lang="en-CA" dirty="0"/>
          </a:p>
        </p:txBody>
      </p:sp>
      <p:sp>
        <p:nvSpPr>
          <p:cNvPr id="3" name="Content Placeholder 2"/>
          <p:cNvSpPr>
            <a:spLocks noGrp="1"/>
          </p:cNvSpPr>
          <p:nvPr>
            <p:ph idx="1"/>
          </p:nvPr>
        </p:nvSpPr>
        <p:spPr/>
        <p:txBody>
          <a:bodyPr/>
          <a:lstStyle/>
          <a:p>
            <a:r>
              <a:rPr lang="en-CA" dirty="0" smtClean="0"/>
              <a:t>Main focus: fuel the body and keep it warm- Theses are the primary fats found in food so this will be our focus when discussing fats.</a:t>
            </a:r>
          </a:p>
          <a:p>
            <a:endParaRPr lang="en-CA" dirty="0" smtClean="0"/>
          </a:p>
          <a:p>
            <a:r>
              <a:rPr lang="en-CA" dirty="0" smtClean="0"/>
              <a:t>Triglycerides are </a:t>
            </a:r>
            <a:r>
              <a:rPr lang="en-US" dirty="0" smtClean="0">
                <a:cs typeface="Times New Roman" pitchFamily="18" charset="0"/>
              </a:rPr>
              <a:t>composed of three fatty acids (carbon chain with </a:t>
            </a:r>
            <a:r>
              <a:rPr lang="en-US" dirty="0" err="1" smtClean="0">
                <a:cs typeface="Times New Roman" pitchFamily="18" charset="0"/>
              </a:rPr>
              <a:t>hydrogens</a:t>
            </a:r>
            <a:r>
              <a:rPr lang="en-US" dirty="0" smtClean="0">
                <a:cs typeface="Times New Roman" pitchFamily="18" charset="0"/>
              </a:rPr>
              <a:t> attached) attached to a glycerol (backbone to a triglyceride)</a:t>
            </a:r>
          </a:p>
          <a:p>
            <a:endParaRPr lang="en-CA"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7200" y="1882808"/>
            <a:ext cx="8258204" cy="1903382"/>
          </a:xfrm>
        </p:spPr>
        <p:txBody>
          <a:bodyPr>
            <a:normAutofit fontScale="92500"/>
          </a:bodyPr>
          <a:lstStyle/>
          <a:p>
            <a:r>
              <a:rPr lang="en-US" b="1" dirty="0" smtClean="0"/>
              <a:t>L</a:t>
            </a:r>
            <a:r>
              <a:rPr lang="en-US" dirty="0" smtClean="0"/>
              <a:t>DL – </a:t>
            </a:r>
            <a:r>
              <a:rPr lang="en-US" b="1" dirty="0" smtClean="0"/>
              <a:t>L</a:t>
            </a:r>
            <a:r>
              <a:rPr lang="en-US" dirty="0" smtClean="0"/>
              <a:t>ow-density lipoproteins = </a:t>
            </a:r>
            <a:r>
              <a:rPr lang="en-US" b="1" dirty="0" smtClean="0"/>
              <a:t>L</a:t>
            </a:r>
            <a:r>
              <a:rPr lang="en-US" dirty="0" smtClean="0"/>
              <a:t>ess Healthy</a:t>
            </a:r>
          </a:p>
          <a:p>
            <a:endParaRPr lang="en-CA" dirty="0" smtClean="0"/>
          </a:p>
          <a:p>
            <a:r>
              <a:rPr lang="en-US" b="1" dirty="0" smtClean="0"/>
              <a:t>H</a:t>
            </a:r>
            <a:r>
              <a:rPr lang="en-US" dirty="0" smtClean="0"/>
              <a:t>DL = </a:t>
            </a:r>
            <a:r>
              <a:rPr lang="en-US" b="1" dirty="0" smtClean="0"/>
              <a:t>H</a:t>
            </a:r>
            <a:r>
              <a:rPr lang="en-US" dirty="0" smtClean="0"/>
              <a:t>igh-density lipoproteins = </a:t>
            </a:r>
            <a:r>
              <a:rPr lang="en-US" b="1" dirty="0" smtClean="0"/>
              <a:t>H</a:t>
            </a:r>
            <a:r>
              <a:rPr lang="en-US" dirty="0" smtClean="0"/>
              <a:t>ealthy</a:t>
            </a:r>
            <a:endParaRPr lang="en-CA" dirty="0" smtClean="0"/>
          </a:p>
          <a:p>
            <a:endParaRPr lang="en-CA" dirty="0"/>
          </a:p>
        </p:txBody>
      </p:sp>
      <p:pic>
        <p:nvPicPr>
          <p:cNvPr id="3074" name="Picture 2" descr="http://www.ellies-whole-grains.com/images/hdldl.jpg"/>
          <p:cNvPicPr>
            <a:picLocks noChangeAspect="1" noChangeArrowheads="1"/>
          </p:cNvPicPr>
          <p:nvPr/>
        </p:nvPicPr>
        <p:blipFill>
          <a:blip r:embed="rId2" cstate="print"/>
          <a:srcRect/>
          <a:stretch>
            <a:fillRect/>
          </a:stretch>
        </p:blipFill>
        <p:spPr bwMode="auto">
          <a:xfrm>
            <a:off x="2714612" y="3786190"/>
            <a:ext cx="3600456" cy="285036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Make Health Last</a:t>
            </a:r>
            <a:endParaRPr lang="en-CA" dirty="0"/>
          </a:p>
        </p:txBody>
      </p:sp>
      <p:sp>
        <p:nvSpPr>
          <p:cNvPr id="3" name="Content Placeholder 2"/>
          <p:cNvSpPr>
            <a:spLocks noGrp="1"/>
          </p:cNvSpPr>
          <p:nvPr>
            <p:ph idx="1"/>
          </p:nvPr>
        </p:nvSpPr>
        <p:spPr/>
        <p:txBody>
          <a:bodyPr/>
          <a:lstStyle/>
          <a:p>
            <a:r>
              <a:rPr lang="en-CA" dirty="0" smtClean="0"/>
              <a:t>http://www.huffingtonpost.ca/2013/02/06/heart-and-stroke-foundation-commercial_n_2625576.html</a:t>
            </a:r>
            <a:endParaRPr lang="en-CA"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oconut oil health benefits"/>
          <p:cNvPicPr>
            <a:picLocks noChangeAspect="1" noChangeArrowheads="1"/>
          </p:cNvPicPr>
          <p:nvPr/>
        </p:nvPicPr>
        <p:blipFill>
          <a:blip r:embed="rId2" cstate="print"/>
          <a:srcRect/>
          <a:stretch>
            <a:fillRect/>
          </a:stretch>
        </p:blipFill>
        <p:spPr bwMode="auto">
          <a:xfrm>
            <a:off x="6215074" y="214290"/>
            <a:ext cx="2729720" cy="1810715"/>
          </a:xfrm>
          <a:prstGeom prst="rect">
            <a:avLst/>
          </a:prstGeom>
          <a:noFill/>
        </p:spPr>
      </p:pic>
      <p:sp>
        <p:nvSpPr>
          <p:cNvPr id="2" name="Title 1"/>
          <p:cNvSpPr>
            <a:spLocks noGrp="1"/>
          </p:cNvSpPr>
          <p:nvPr>
            <p:ph type="title"/>
          </p:nvPr>
        </p:nvSpPr>
        <p:spPr>
          <a:xfrm>
            <a:off x="457200" y="267494"/>
            <a:ext cx="7258072" cy="1304118"/>
          </a:xfrm>
        </p:spPr>
        <p:txBody>
          <a:bodyPr>
            <a:normAutofit fontScale="90000"/>
          </a:bodyPr>
          <a:lstStyle/>
          <a:p>
            <a:r>
              <a:rPr lang="en-CA" dirty="0" smtClean="0"/>
              <a:t>Coconut Oil:</a:t>
            </a:r>
            <a:br>
              <a:rPr lang="en-CA" dirty="0" smtClean="0"/>
            </a:br>
            <a:r>
              <a:rPr lang="en-CA" dirty="0" smtClean="0"/>
              <a:t>Good or Bad?</a:t>
            </a:r>
            <a:endParaRPr lang="en-CA" dirty="0"/>
          </a:p>
        </p:txBody>
      </p:sp>
      <p:sp>
        <p:nvSpPr>
          <p:cNvPr id="3" name="Content Placeholder 2"/>
          <p:cNvSpPr>
            <a:spLocks noGrp="1"/>
          </p:cNvSpPr>
          <p:nvPr>
            <p:ph idx="1"/>
          </p:nvPr>
        </p:nvSpPr>
        <p:spPr>
          <a:xfrm>
            <a:off x="457200" y="1571612"/>
            <a:ext cx="5972188" cy="5000660"/>
          </a:xfrm>
        </p:spPr>
        <p:txBody>
          <a:bodyPr>
            <a:normAutofit fontScale="62500" lnSpcReduction="20000"/>
          </a:bodyPr>
          <a:lstStyle/>
          <a:p>
            <a:r>
              <a:rPr lang="en-CA" dirty="0" smtClean="0"/>
              <a:t>Coconut oil is more saturated than any other oil or meat product.</a:t>
            </a:r>
          </a:p>
          <a:p>
            <a:pPr lvl="1"/>
            <a:r>
              <a:rPr lang="en-CA" dirty="0" smtClean="0"/>
              <a:t>So why is it being deemed a ‘</a:t>
            </a:r>
            <a:r>
              <a:rPr lang="en-CA" dirty="0" err="1" smtClean="0"/>
              <a:t>superfood</a:t>
            </a:r>
            <a:r>
              <a:rPr lang="en-CA" dirty="0" smtClean="0"/>
              <a:t>’?</a:t>
            </a:r>
          </a:p>
          <a:p>
            <a:endParaRPr lang="en-CA" dirty="0" smtClean="0"/>
          </a:p>
          <a:p>
            <a:r>
              <a:rPr lang="en-CA" dirty="0" smtClean="0"/>
              <a:t>The main saturated fat in coconut oil is </a:t>
            </a:r>
            <a:r>
              <a:rPr lang="en-CA" dirty="0" err="1" smtClean="0"/>
              <a:t>lauric</a:t>
            </a:r>
            <a:r>
              <a:rPr lang="en-CA" dirty="0" smtClean="0"/>
              <a:t> acid, a medium chain </a:t>
            </a:r>
            <a:r>
              <a:rPr lang="en-CA" dirty="0" err="1" smtClean="0"/>
              <a:t>trigylceride</a:t>
            </a:r>
            <a:r>
              <a:rPr lang="en-CA" dirty="0" smtClean="0"/>
              <a:t> (MCT).</a:t>
            </a:r>
          </a:p>
          <a:p>
            <a:endParaRPr lang="en-CA" dirty="0" smtClean="0"/>
          </a:p>
          <a:p>
            <a:r>
              <a:rPr lang="en-CA" dirty="0" smtClean="0"/>
              <a:t>Different from most other fats that are long-chain </a:t>
            </a:r>
            <a:r>
              <a:rPr lang="en-CA" dirty="0" err="1" smtClean="0"/>
              <a:t>triglyceides</a:t>
            </a:r>
            <a:r>
              <a:rPr lang="en-CA" dirty="0" smtClean="0"/>
              <a:t> (LCT).</a:t>
            </a:r>
          </a:p>
          <a:p>
            <a:endParaRPr lang="en-CA" dirty="0" smtClean="0"/>
          </a:p>
          <a:p>
            <a:r>
              <a:rPr lang="en-CA" dirty="0" smtClean="0"/>
              <a:t>MCTs are transported directly from the intestinal tract to the liver, where they’re likely to be directly burned off as fuel and raise the metabolic rate slightly (i.e., increase the rate at which your body burns calories)</a:t>
            </a:r>
          </a:p>
          <a:p>
            <a:endParaRPr lang="en-CA" dirty="0" smtClean="0"/>
          </a:p>
          <a:p>
            <a:r>
              <a:rPr lang="en-CA" dirty="0" smtClean="0"/>
              <a:t>That means less is available to be circulated throughout the body (plaque build-up), and deposited in fat tissue. </a:t>
            </a:r>
          </a:p>
          <a:p>
            <a:endParaRPr lang="en-CA" dirty="0" smtClean="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canigivemydog.com/wp-content/uploads/2012/08/Can-I-give-my-dog-coconut-oil.jpg"/>
          <p:cNvPicPr>
            <a:picLocks noChangeAspect="1" noChangeArrowheads="1"/>
          </p:cNvPicPr>
          <p:nvPr/>
        </p:nvPicPr>
        <p:blipFill>
          <a:blip r:embed="rId2" cstate="print"/>
          <a:srcRect/>
          <a:stretch>
            <a:fillRect/>
          </a:stretch>
        </p:blipFill>
        <p:spPr bwMode="auto">
          <a:xfrm>
            <a:off x="214282" y="1500174"/>
            <a:ext cx="2428892" cy="2428892"/>
          </a:xfrm>
          <a:prstGeom prst="rect">
            <a:avLst/>
          </a:prstGeom>
          <a:noFill/>
        </p:spPr>
      </p:pic>
      <p:sp>
        <p:nvSpPr>
          <p:cNvPr id="2" name="Title 1"/>
          <p:cNvSpPr>
            <a:spLocks noGrp="1"/>
          </p:cNvSpPr>
          <p:nvPr>
            <p:ph type="title"/>
          </p:nvPr>
        </p:nvSpPr>
        <p:spPr/>
        <p:txBody>
          <a:bodyPr/>
          <a:lstStyle/>
          <a:p>
            <a:r>
              <a:rPr lang="en-CA" dirty="0" smtClean="0"/>
              <a:t>Bottom Line with Coconut Oil</a:t>
            </a:r>
            <a:endParaRPr lang="en-CA" dirty="0"/>
          </a:p>
        </p:txBody>
      </p:sp>
      <p:sp>
        <p:nvSpPr>
          <p:cNvPr id="3" name="Content Placeholder 2"/>
          <p:cNvSpPr>
            <a:spLocks noGrp="1"/>
          </p:cNvSpPr>
          <p:nvPr>
            <p:ph idx="1"/>
          </p:nvPr>
        </p:nvSpPr>
        <p:spPr>
          <a:xfrm>
            <a:off x="2643174" y="1428736"/>
            <a:ext cx="6286544" cy="5214974"/>
          </a:xfrm>
        </p:spPr>
        <p:txBody>
          <a:bodyPr>
            <a:normAutofit fontScale="55000" lnSpcReduction="20000"/>
          </a:bodyPr>
          <a:lstStyle/>
          <a:p>
            <a:r>
              <a:rPr lang="en-CA" sz="3200" dirty="0" smtClean="0"/>
              <a:t>Stick to unprocessed, extra virgin coconut oil. </a:t>
            </a:r>
          </a:p>
          <a:p>
            <a:pPr lvl="1"/>
            <a:r>
              <a:rPr lang="en-CA" sz="3200" dirty="0" smtClean="0"/>
              <a:t>It’s not suggested you buy tubs of coconut oil and eat it by the spoonful.  It’s not about “adding” coconut oil to a junky diet.  It’s about </a:t>
            </a:r>
            <a:r>
              <a:rPr lang="en-CA" sz="3200" i="1" dirty="0" smtClean="0"/>
              <a:t>replacing</a:t>
            </a:r>
            <a:r>
              <a:rPr lang="en-CA" sz="3200" dirty="0" smtClean="0"/>
              <a:t>.  That’s the key.</a:t>
            </a:r>
            <a:br>
              <a:rPr lang="en-CA" sz="3200" dirty="0" smtClean="0"/>
            </a:br>
            <a:endParaRPr lang="en-CA" sz="3200" dirty="0" smtClean="0"/>
          </a:p>
          <a:p>
            <a:endParaRPr lang="en-CA" sz="3200" dirty="0" smtClean="0"/>
          </a:p>
          <a:p>
            <a:r>
              <a:rPr lang="en-CA" sz="3200" dirty="0" smtClean="0"/>
              <a:t>REPLACE less healthy processed and trans fats with unprocessed, extra virgin coconut oil. </a:t>
            </a:r>
          </a:p>
          <a:p>
            <a:pPr lvl="1"/>
            <a:r>
              <a:rPr lang="en-CA" sz="3200" dirty="0" smtClean="0"/>
              <a:t>Processed or partially hydrogenated coconut oil is just as bad for you as other processed fats (or any sugar, for that matter, but today we’re focusing solely on fat).</a:t>
            </a:r>
            <a:br>
              <a:rPr lang="en-CA" sz="3200" dirty="0" smtClean="0"/>
            </a:br>
            <a:r>
              <a:rPr lang="en-CA" sz="3200" dirty="0" smtClean="0"/>
              <a:t/>
            </a:r>
            <a:br>
              <a:rPr lang="en-CA" sz="3200" dirty="0" smtClean="0"/>
            </a:br>
            <a:endParaRPr lang="en-CA" sz="3200" dirty="0" smtClean="0"/>
          </a:p>
          <a:p>
            <a:endParaRPr lang="en-CA" sz="3200" dirty="0" smtClean="0"/>
          </a:p>
          <a:p>
            <a:r>
              <a:rPr lang="en-CA" sz="3200" dirty="0" smtClean="0"/>
              <a:t>Coconut oil is not a magical cure all like some suggest.  It’s a healthier saturated fat.  That’s it</a:t>
            </a:r>
            <a:br>
              <a:rPr lang="en-CA" sz="3200" dirty="0" smtClean="0"/>
            </a:br>
            <a:r>
              <a:rPr lang="en-CA" dirty="0" smtClean="0"/>
              <a:t/>
            </a:r>
            <a:br>
              <a:rPr lang="en-CA" dirty="0" smtClean="0"/>
            </a:br>
            <a:endParaRPr lang="en-CA"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Uses of Coconut Oil</a:t>
            </a:r>
            <a:endParaRPr lang="en-CA" dirty="0"/>
          </a:p>
        </p:txBody>
      </p:sp>
      <p:sp>
        <p:nvSpPr>
          <p:cNvPr id="3" name="Content Placeholder 2"/>
          <p:cNvSpPr>
            <a:spLocks noGrp="1"/>
          </p:cNvSpPr>
          <p:nvPr>
            <p:ph idx="1"/>
          </p:nvPr>
        </p:nvSpPr>
        <p:spPr/>
        <p:txBody>
          <a:bodyPr/>
          <a:lstStyle/>
          <a:p>
            <a:r>
              <a:rPr lang="en-CA" dirty="0" smtClean="0"/>
              <a:t>For vegans – good butter substitute for pastries, baked goods, icings, etc.</a:t>
            </a:r>
          </a:p>
          <a:p>
            <a:r>
              <a:rPr lang="en-CA" dirty="0" smtClean="0"/>
              <a:t>Those with dairy/other allergies</a:t>
            </a:r>
          </a:p>
          <a:p>
            <a:r>
              <a:rPr lang="en-CA" dirty="0" smtClean="0"/>
              <a:t>Sautéing vegetables</a:t>
            </a:r>
          </a:p>
          <a:p>
            <a:r>
              <a:rPr lang="en-CA" dirty="0" smtClean="0"/>
              <a:t>Used anywhere instead of butter</a:t>
            </a:r>
          </a:p>
          <a:p>
            <a:r>
              <a:rPr lang="en-CA" dirty="0" smtClean="0"/>
              <a:t>Can be used as a moisturizer</a:t>
            </a:r>
          </a:p>
          <a:p>
            <a:r>
              <a:rPr lang="en-CA" dirty="0" smtClean="0"/>
              <a:t>Hair and scalp treatment</a:t>
            </a:r>
          </a:p>
          <a:p>
            <a:endParaRPr lang="en-CA" dirty="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Go Nuts!</a:t>
            </a:r>
            <a:endParaRPr lang="en-CA" dirty="0"/>
          </a:p>
        </p:txBody>
      </p:sp>
      <p:sp>
        <p:nvSpPr>
          <p:cNvPr id="3" name="Content Placeholder 2"/>
          <p:cNvSpPr>
            <a:spLocks noGrp="1"/>
          </p:cNvSpPr>
          <p:nvPr>
            <p:ph idx="1"/>
          </p:nvPr>
        </p:nvSpPr>
        <p:spPr>
          <a:xfrm>
            <a:off x="457200" y="1357298"/>
            <a:ext cx="8229600" cy="5097510"/>
          </a:xfrm>
        </p:spPr>
        <p:txBody>
          <a:bodyPr/>
          <a:lstStyle/>
          <a:p>
            <a:endParaRPr lang="en-CA" dirty="0" smtClean="0"/>
          </a:p>
          <a:p>
            <a:r>
              <a:rPr lang="en-CA" dirty="0" smtClean="0">
                <a:hlinkClick r:id="rId2" action="ppaction://hlinkfile"/>
              </a:rPr>
              <a:t>guide to nuts infographic.jpg</a:t>
            </a:r>
            <a:endParaRPr lang="en-CA" dirty="0"/>
          </a:p>
        </p:txBody>
      </p:sp>
      <p:pic>
        <p:nvPicPr>
          <p:cNvPr id="1026" name="Picture 2" descr="http://3.bp.blogspot.com/-t-nLDo_KzyI/TyBLW5wwIvI/AAAAAAAAAT0/T2Zpen6tKds/s1600/NUTS2.jpg"/>
          <p:cNvPicPr>
            <a:picLocks noChangeAspect="1" noChangeArrowheads="1"/>
          </p:cNvPicPr>
          <p:nvPr/>
        </p:nvPicPr>
        <p:blipFill>
          <a:blip r:embed="rId3" cstate="print"/>
          <a:srcRect/>
          <a:stretch>
            <a:fillRect/>
          </a:stretch>
        </p:blipFill>
        <p:spPr bwMode="auto">
          <a:xfrm>
            <a:off x="2857488" y="2786058"/>
            <a:ext cx="4251278" cy="368798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a triglyceride looks like</a:t>
            </a:r>
            <a:endParaRPr lang="en-CA" dirty="0"/>
          </a:p>
        </p:txBody>
      </p:sp>
      <p:sp>
        <p:nvSpPr>
          <p:cNvPr id="3" name="Content Placeholder 2"/>
          <p:cNvSpPr>
            <a:spLocks noGrp="1"/>
          </p:cNvSpPr>
          <p:nvPr>
            <p:ph idx="1"/>
          </p:nvPr>
        </p:nvSpPr>
        <p:spPr/>
        <p:txBody>
          <a:bodyPr/>
          <a:lstStyle/>
          <a:p>
            <a:endParaRPr lang="en-CA"/>
          </a:p>
        </p:txBody>
      </p:sp>
      <p:pic>
        <p:nvPicPr>
          <p:cNvPr id="4" name="Picture 4" descr="http://bioweb.wku.edu/courses/biol115/Wyatt/Biochem/Lipid/triglyceride.gif"/>
          <p:cNvPicPr>
            <a:picLocks noChangeAspect="1" noChangeArrowheads="1"/>
          </p:cNvPicPr>
          <p:nvPr/>
        </p:nvPicPr>
        <p:blipFill>
          <a:blip r:embed="rId2" r:link="rId3" cstate="print"/>
          <a:srcRect/>
          <a:stretch>
            <a:fillRect/>
          </a:stretch>
        </p:blipFill>
        <p:spPr bwMode="auto">
          <a:xfrm>
            <a:off x="500034" y="2643182"/>
            <a:ext cx="8305800" cy="2362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Fatty Acids and their Differences</a:t>
            </a:r>
            <a:endParaRPr lang="en-CA" dirty="0"/>
          </a:p>
        </p:txBody>
      </p:sp>
      <p:sp>
        <p:nvSpPr>
          <p:cNvPr id="3" name="Content Placeholder 2"/>
          <p:cNvSpPr>
            <a:spLocks noGrp="1"/>
          </p:cNvSpPr>
          <p:nvPr>
            <p:ph idx="1"/>
          </p:nvPr>
        </p:nvSpPr>
        <p:spPr/>
        <p:txBody>
          <a:bodyPr>
            <a:normAutofit/>
          </a:bodyPr>
          <a:lstStyle/>
          <a:p>
            <a:pPr>
              <a:lnSpc>
                <a:spcPct val="90000"/>
              </a:lnSpc>
            </a:pPr>
            <a:r>
              <a:rPr lang="en-US" sz="3200" dirty="0" smtClean="0">
                <a:cs typeface="Times New Roman" pitchFamily="18" charset="0"/>
              </a:rPr>
              <a:t>The chemistry of a fatty acid influences the characteristics of foods and the health of the body.</a:t>
            </a:r>
            <a:endParaRPr lang="en-US" sz="3200" i="1" dirty="0" smtClean="0">
              <a:cs typeface="Times New Roman" pitchFamily="18" charset="0"/>
            </a:endParaRPr>
          </a:p>
          <a:p>
            <a:pPr>
              <a:lnSpc>
                <a:spcPct val="90000"/>
              </a:lnSpc>
              <a:buNone/>
            </a:pPr>
            <a:endParaRPr lang="en-US" sz="3200" i="1" dirty="0" smtClean="0">
              <a:cs typeface="Times New Roman" pitchFamily="18" charset="0"/>
            </a:endParaRPr>
          </a:p>
          <a:p>
            <a:pPr>
              <a:lnSpc>
                <a:spcPct val="90000"/>
              </a:lnSpc>
            </a:pPr>
            <a:r>
              <a:rPr lang="en-US" sz="3200" i="1" dirty="0" smtClean="0">
                <a:cs typeface="Times New Roman" pitchFamily="18" charset="0"/>
              </a:rPr>
              <a:t>Fatty acids differ by:</a:t>
            </a:r>
            <a:endParaRPr lang="en-US" sz="3200" dirty="0" smtClean="0">
              <a:cs typeface="Times New Roman" pitchFamily="18" charset="0"/>
            </a:endParaRPr>
          </a:p>
          <a:p>
            <a:pPr lvl="1">
              <a:lnSpc>
                <a:spcPct val="90000"/>
              </a:lnSpc>
            </a:pPr>
            <a:r>
              <a:rPr lang="en-US" sz="2800" dirty="0" smtClean="0"/>
              <a:t>the length of their chains</a:t>
            </a:r>
          </a:p>
          <a:p>
            <a:pPr lvl="1">
              <a:lnSpc>
                <a:spcPct val="90000"/>
              </a:lnSpc>
            </a:pPr>
            <a:r>
              <a:rPr lang="en-US" sz="2800" dirty="0" smtClean="0"/>
              <a:t>degree of saturation</a:t>
            </a:r>
          </a:p>
          <a:p>
            <a:pPr lvl="1">
              <a:lnSpc>
                <a:spcPct val="90000"/>
              </a:lnSpc>
            </a:pPr>
            <a:r>
              <a:rPr lang="en-US" sz="2800" dirty="0" smtClean="0">
                <a:cs typeface="Times New Roman" pitchFamily="18" charset="0"/>
              </a:rPr>
              <a:t>location of their double bonds</a:t>
            </a:r>
            <a:r>
              <a:rPr lang="en-US" sz="2800" dirty="0" smtClean="0"/>
              <a:t> </a:t>
            </a:r>
          </a:p>
          <a:p>
            <a:endParaRPr lang="en-CA"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Types of Fats</a:t>
            </a:r>
            <a:endParaRPr lang="en-CA" dirty="0"/>
          </a:p>
        </p:txBody>
      </p:sp>
      <p:sp>
        <p:nvSpPr>
          <p:cNvPr id="3" name="Content Placeholder 2"/>
          <p:cNvSpPr>
            <a:spLocks noGrp="1"/>
          </p:cNvSpPr>
          <p:nvPr>
            <p:ph idx="1"/>
          </p:nvPr>
        </p:nvSpPr>
        <p:spPr>
          <a:xfrm>
            <a:off x="457200" y="1882808"/>
            <a:ext cx="4900618" cy="4975192"/>
          </a:xfrm>
        </p:spPr>
        <p:txBody>
          <a:bodyPr>
            <a:normAutofit fontScale="92500" lnSpcReduction="20000"/>
          </a:bodyPr>
          <a:lstStyle/>
          <a:p>
            <a:r>
              <a:rPr lang="en-CA" dirty="0" smtClean="0"/>
              <a:t>These differences in fatty acids  give us different types of fats</a:t>
            </a:r>
          </a:p>
          <a:p>
            <a:endParaRPr lang="en-CA" dirty="0" smtClean="0"/>
          </a:p>
          <a:p>
            <a:r>
              <a:rPr lang="en-CA" dirty="0" smtClean="0"/>
              <a:t>It can be SO confusing as to what types of fats to eat!</a:t>
            </a:r>
          </a:p>
          <a:p>
            <a:endParaRPr lang="en-CA" dirty="0" smtClean="0"/>
          </a:p>
          <a:p>
            <a:r>
              <a:rPr lang="en-CA" dirty="0" smtClean="0"/>
              <a:t>Let’s break down the different types of fat and what is best for our bodies</a:t>
            </a:r>
            <a:endParaRPr lang="en-CA" dirty="0"/>
          </a:p>
        </p:txBody>
      </p:sp>
      <p:pic>
        <p:nvPicPr>
          <p:cNvPr id="1026" name="Picture 2" descr="http://www.mcgill.ca/fitatmcgill/sites/mcgill.ca.fitatmcgill/files/images/fatsa.png"/>
          <p:cNvPicPr>
            <a:picLocks noChangeAspect="1" noChangeArrowheads="1"/>
          </p:cNvPicPr>
          <p:nvPr/>
        </p:nvPicPr>
        <p:blipFill>
          <a:blip r:embed="rId2" cstate="print"/>
          <a:srcRect/>
          <a:stretch>
            <a:fillRect/>
          </a:stretch>
        </p:blipFill>
        <p:spPr bwMode="auto">
          <a:xfrm>
            <a:off x="5357818" y="1000108"/>
            <a:ext cx="3624261" cy="2715947"/>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torage.canoe.ca/v1/blogs-prod-photos/a/c/3/9/6/ac3967d77945d3b443ce51380e386716.jpg?stmp=1299191432"/>
          <p:cNvPicPr>
            <a:picLocks noChangeAspect="1" noChangeArrowheads="1"/>
          </p:cNvPicPr>
          <p:nvPr/>
        </p:nvPicPr>
        <p:blipFill>
          <a:blip r:embed="rId2" cstate="print"/>
          <a:srcRect/>
          <a:stretch>
            <a:fillRect/>
          </a:stretch>
        </p:blipFill>
        <p:spPr bwMode="auto">
          <a:xfrm>
            <a:off x="5500694" y="285728"/>
            <a:ext cx="3409798" cy="2503523"/>
          </a:xfrm>
          <a:prstGeom prst="rect">
            <a:avLst/>
          </a:prstGeom>
          <a:noFill/>
        </p:spPr>
      </p:pic>
      <p:sp>
        <p:nvSpPr>
          <p:cNvPr id="2" name="Title 1"/>
          <p:cNvSpPr>
            <a:spLocks noGrp="1"/>
          </p:cNvSpPr>
          <p:nvPr>
            <p:ph type="title"/>
          </p:nvPr>
        </p:nvSpPr>
        <p:spPr/>
        <p:txBody>
          <a:bodyPr/>
          <a:lstStyle/>
          <a:p>
            <a:r>
              <a:rPr lang="en-CA" dirty="0" smtClean="0"/>
              <a:t>Saturated Fats</a:t>
            </a:r>
            <a:endParaRPr lang="en-CA" dirty="0"/>
          </a:p>
        </p:txBody>
      </p:sp>
      <p:sp>
        <p:nvSpPr>
          <p:cNvPr id="3" name="Content Placeholder 2"/>
          <p:cNvSpPr>
            <a:spLocks noGrp="1"/>
          </p:cNvSpPr>
          <p:nvPr>
            <p:ph idx="1"/>
          </p:nvPr>
        </p:nvSpPr>
        <p:spPr>
          <a:xfrm>
            <a:off x="457200" y="1882808"/>
            <a:ext cx="8186766" cy="4618026"/>
          </a:xfrm>
        </p:spPr>
        <p:txBody>
          <a:bodyPr>
            <a:normAutofit fontScale="85000" lnSpcReduction="20000"/>
          </a:bodyPr>
          <a:lstStyle/>
          <a:p>
            <a:r>
              <a:rPr lang="en-US" sz="3200" dirty="0" smtClean="0"/>
              <a:t>Molecules have </a:t>
            </a:r>
            <a:r>
              <a:rPr lang="en-US" sz="3200" u="sng" dirty="0" smtClean="0"/>
              <a:t>no </a:t>
            </a:r>
            <a:r>
              <a:rPr lang="en-US" sz="3200" dirty="0" smtClean="0"/>
              <a:t>double bonds</a:t>
            </a:r>
          </a:p>
          <a:p>
            <a:pPr>
              <a:buNone/>
            </a:pPr>
            <a:endParaRPr lang="en-US" sz="3200" dirty="0" smtClean="0"/>
          </a:p>
          <a:p>
            <a:r>
              <a:rPr lang="en-US" sz="3200" dirty="0" smtClean="0"/>
              <a:t>Contain all of the hydrogen atoms their molecular structure can hold – linked to high blood cholesterol</a:t>
            </a:r>
          </a:p>
          <a:p>
            <a:pPr>
              <a:buNone/>
            </a:pPr>
            <a:endParaRPr lang="en-US" sz="3200" dirty="0" smtClean="0"/>
          </a:p>
          <a:p>
            <a:r>
              <a:rPr lang="en-US" sz="3200" dirty="0" smtClean="0"/>
              <a:t>These chains are fairly straight and can </a:t>
            </a:r>
            <a:r>
              <a:rPr lang="en-US" sz="3200" u="sng" dirty="0" smtClean="0"/>
              <a:t>pack</a:t>
            </a:r>
            <a:r>
              <a:rPr lang="en-US" sz="3200" dirty="0" smtClean="0"/>
              <a:t> closely together</a:t>
            </a:r>
          </a:p>
          <a:p>
            <a:endParaRPr lang="en-US" sz="3200" dirty="0" smtClean="0"/>
          </a:p>
          <a:p>
            <a:r>
              <a:rPr lang="en-US" sz="3200" dirty="0" smtClean="0"/>
              <a:t>This makes these fats </a:t>
            </a:r>
            <a:r>
              <a:rPr lang="en-US" sz="3200" b="1" dirty="0" smtClean="0"/>
              <a:t>SOLID</a:t>
            </a:r>
            <a:r>
              <a:rPr lang="en-US" sz="3200" dirty="0" smtClean="0"/>
              <a:t> at room temperature (i.e., lard, butter – animal fats)</a:t>
            </a:r>
          </a:p>
          <a:p>
            <a:endParaRPr lang="en-CA"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7200" y="1500174"/>
            <a:ext cx="8115328" cy="2500330"/>
          </a:xfrm>
        </p:spPr>
        <p:txBody>
          <a:bodyPr>
            <a:normAutofit fontScale="92500" lnSpcReduction="10000"/>
          </a:bodyPr>
          <a:lstStyle/>
          <a:p>
            <a:r>
              <a:rPr lang="en-US" sz="3200" dirty="0" smtClean="0"/>
              <a:t>Saturated fats are found mostly in meat, dairy products (animal sources), tropical oils,  and processed foods</a:t>
            </a:r>
          </a:p>
          <a:p>
            <a:pPr>
              <a:buNone/>
            </a:pPr>
            <a:endParaRPr lang="en-US" sz="3200" dirty="0" smtClean="0"/>
          </a:p>
          <a:p>
            <a:r>
              <a:rPr lang="en-US" sz="3200" dirty="0" smtClean="0">
                <a:cs typeface="Times New Roman" pitchFamily="18" charset="0"/>
              </a:rPr>
              <a:t>Intake should be limited</a:t>
            </a:r>
            <a:r>
              <a:rPr lang="en-US" sz="3200" dirty="0" smtClean="0"/>
              <a:t> </a:t>
            </a:r>
          </a:p>
          <a:p>
            <a:endParaRPr lang="en-CA" dirty="0"/>
          </a:p>
        </p:txBody>
      </p:sp>
      <p:pic>
        <p:nvPicPr>
          <p:cNvPr id="4" name="Picture 5" descr="http://www.centralcoast247.com.au/247venue_images/7825-2006622-HRC_LegendaryBurger.jpg"/>
          <p:cNvPicPr>
            <a:picLocks noChangeAspect="1" noChangeArrowheads="1"/>
          </p:cNvPicPr>
          <p:nvPr/>
        </p:nvPicPr>
        <p:blipFill>
          <a:blip r:embed="rId2" cstate="print"/>
          <a:srcRect/>
          <a:stretch>
            <a:fillRect/>
          </a:stretch>
        </p:blipFill>
        <p:spPr bwMode="auto">
          <a:xfrm>
            <a:off x="2786050" y="3929066"/>
            <a:ext cx="3514732" cy="271043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1552</TotalTime>
  <Words>1963</Words>
  <Application>Microsoft Macintosh PowerPoint</Application>
  <PresentationFormat>On-screen Show (4:3)</PresentationFormat>
  <Paragraphs>262</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Verve</vt:lpstr>
      <vt:lpstr>Fats</vt:lpstr>
      <vt:lpstr>Lipids</vt:lpstr>
      <vt:lpstr>The Lipid Family</vt:lpstr>
      <vt:lpstr>Triglycerides</vt:lpstr>
      <vt:lpstr>What a triglyceride looks like</vt:lpstr>
      <vt:lpstr>Fatty Acids and their Differences</vt:lpstr>
      <vt:lpstr>Types of Fats</vt:lpstr>
      <vt:lpstr>Saturated Fats</vt:lpstr>
      <vt:lpstr>PowerPoint Presentation</vt:lpstr>
      <vt:lpstr>Unsaturated Fat</vt:lpstr>
      <vt:lpstr>PowerPoint Presentation</vt:lpstr>
      <vt:lpstr>Types of Unsaturated Fat</vt:lpstr>
      <vt:lpstr>Essential Fatty Acids</vt:lpstr>
      <vt:lpstr>Trans Fat – The Bad Fat</vt:lpstr>
      <vt:lpstr>Oxidation</vt:lpstr>
      <vt:lpstr>Hydrogenation</vt:lpstr>
      <vt:lpstr>Which creates the dangerous trans-fats...</vt:lpstr>
      <vt:lpstr>PowerPoint Presentation</vt:lpstr>
      <vt:lpstr>Meeting Our Fat Needs</vt:lpstr>
      <vt:lpstr>To increase your unsaturated fat intake, ENJOY foods such as:</vt:lpstr>
      <vt:lpstr>To lower your intake of saturated and trans-fat, LIMIT foods such as: </vt:lpstr>
      <vt:lpstr>Functions of Fat in the Body</vt:lpstr>
      <vt:lpstr>Functions cont’d</vt:lpstr>
      <vt:lpstr>Understanding the Fat Issue: Heart Disease</vt:lpstr>
      <vt:lpstr>Atherosclerosis</vt:lpstr>
      <vt:lpstr>Controllable Risk Factors</vt:lpstr>
      <vt:lpstr>Uncontrollable Risk Factors</vt:lpstr>
      <vt:lpstr>Heart Disease</vt:lpstr>
      <vt:lpstr>PowerPoint Presentation</vt:lpstr>
      <vt:lpstr>Fat in our Bodies</vt:lpstr>
      <vt:lpstr>PowerPoint Presentation</vt:lpstr>
      <vt:lpstr>High Blood Pressure/Hypertension</vt:lpstr>
      <vt:lpstr>Cholesterol</vt:lpstr>
      <vt:lpstr>Blood Cholesterol &amp; Your Health</vt:lpstr>
      <vt:lpstr>PowerPoint Presentation</vt:lpstr>
      <vt:lpstr>LDL and HDL</vt:lpstr>
      <vt:lpstr>PowerPoint Presentation</vt:lpstr>
      <vt:lpstr>PowerPoint Presentation</vt:lpstr>
      <vt:lpstr>PowerPoint Presentation</vt:lpstr>
      <vt:lpstr>PowerPoint Presentation</vt:lpstr>
      <vt:lpstr>Make Health Last</vt:lpstr>
      <vt:lpstr>Coconut Oil: Good or Bad?</vt:lpstr>
      <vt:lpstr>Bottom Line with Coconut Oil</vt:lpstr>
      <vt:lpstr>Uses of Coconut Oil</vt:lpstr>
      <vt:lpstr>Go Nuts!</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Fats</dc:title>
  <dc:creator> </dc:creator>
  <cp:lastModifiedBy>Mike Rotsma</cp:lastModifiedBy>
  <cp:revision>113</cp:revision>
  <dcterms:created xsi:type="dcterms:W3CDTF">2012-10-01T13:58:14Z</dcterms:created>
  <dcterms:modified xsi:type="dcterms:W3CDTF">2016-03-02T18:49:25Z</dcterms:modified>
</cp:coreProperties>
</file>