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7" d="100"/>
          <a:sy n="57" d="100"/>
        </p:scale>
        <p:origin x="-440" y="-10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printerSettings" Target="printerSettings/printerSettings1.bin"/><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Canadian Food Spending Habits</c:v>
                </c:pt>
              </c:strCache>
            </c:strRef>
          </c:tx>
          <c:explosion val="14"/>
          <c:dPt>
            <c:idx val="0"/>
            <c:bubble3D val="0"/>
            <c:spPr>
              <a:solidFill>
                <a:schemeClr val="accent1"/>
              </a:solidFill>
              <a:ln w="19050">
                <a:solidFill>
                  <a:schemeClr val="lt1"/>
                </a:solidFill>
              </a:ln>
              <a:effectLst/>
            </c:spPr>
          </c:dPt>
          <c:dPt>
            <c:idx val="1"/>
            <c:bubble3D val="0"/>
            <c:spPr>
              <a:solidFill>
                <a:schemeClr val="accent2"/>
              </a:solidFill>
              <a:ln w="19050">
                <a:solidFill>
                  <a:schemeClr val="lt1"/>
                </a:solidFill>
              </a:ln>
              <a:effectLst/>
            </c:spPr>
          </c:dPt>
          <c:dPt>
            <c:idx val="2"/>
            <c:bubble3D val="0"/>
            <c:spPr>
              <a:solidFill>
                <a:schemeClr val="accent3"/>
              </a:solidFill>
              <a:ln w="19050">
                <a:solidFill>
                  <a:schemeClr val="lt1"/>
                </a:solidFill>
              </a:ln>
              <a:effectLst/>
            </c:spPr>
          </c:dPt>
          <c:dPt>
            <c:idx val="3"/>
            <c:bubble3D val="0"/>
            <c:spPr>
              <a:solidFill>
                <a:schemeClr val="accent4"/>
              </a:solidFill>
              <a:ln w="19050">
                <a:solidFill>
                  <a:schemeClr val="lt1"/>
                </a:solidFill>
              </a:ln>
              <a:effectLst/>
            </c:spPr>
          </c:dPt>
          <c:cat>
            <c:strRef>
              <c:f>Sheet1!$A$2:$A$5</c:f>
              <c:strCache>
                <c:ptCount val="3"/>
                <c:pt idx="0">
                  <c:v>DOMESTIC SPENDING</c:v>
                </c:pt>
                <c:pt idx="1">
                  <c:v>Imports from the U.S.</c:v>
                </c:pt>
                <c:pt idx="2">
                  <c:v>Imports from other countries</c:v>
                </c:pt>
              </c:strCache>
            </c:strRef>
          </c:cat>
          <c:val>
            <c:numRef>
              <c:f>Sheet1!$B$2:$B$5</c:f>
              <c:numCache>
                <c:formatCode>General</c:formatCode>
                <c:ptCount val="4"/>
                <c:pt idx="0">
                  <c:v>70.0</c:v>
                </c:pt>
                <c:pt idx="1">
                  <c:v>17.1</c:v>
                </c:pt>
                <c:pt idx="2">
                  <c:v>12.9</c:v>
                </c:pt>
              </c:numCache>
            </c:numRef>
          </c:val>
        </c:ser>
        <c:dLbls>
          <c:showLegendKey val="0"/>
          <c:showVal val="0"/>
          <c:showCatName val="0"/>
          <c:showSerName val="0"/>
          <c:showPercent val="0"/>
          <c:showBubbleSize val="0"/>
          <c:showLeaderLines val="1"/>
        </c:dLbls>
        <c:firstSliceAng val="0"/>
      </c:pie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elestia-R1---OverlayTitle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3962399" y="1964267"/>
            <a:ext cx="7197726" cy="2421464"/>
          </a:xfrm>
        </p:spPr>
        <p:txBody>
          <a:bodyPr anchor="b">
            <a:normAutofit/>
          </a:bodyPr>
          <a:lstStyle>
            <a:lvl1pPr algn="r">
              <a:defRPr sz="48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3962399" y="4385732"/>
            <a:ext cx="7197726" cy="1405467"/>
          </a:xfrm>
        </p:spPr>
        <p:txBody>
          <a:bodyPr anchor="t">
            <a:normAutofit/>
          </a:bodyPr>
          <a:lstStyle>
            <a:lvl1pPr marL="0" indent="0" algn="r">
              <a:buNone/>
              <a:defRPr sz="1800" cap="all">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8932558" y="5870575"/>
            <a:ext cx="1600200" cy="377825"/>
          </a:xfrm>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a:xfrm>
            <a:off x="3962399" y="5870575"/>
            <a:ext cx="4893958" cy="377825"/>
          </a:xfrm>
        </p:spPr>
        <p:txBody>
          <a:bodyPr/>
          <a:lstStyle/>
          <a:p>
            <a:endParaRPr lang="en-US" dirty="0"/>
          </a:p>
        </p:txBody>
      </p:sp>
      <p:sp>
        <p:nvSpPr>
          <p:cNvPr id="6" name="Slide Number Placeholder 5"/>
          <p:cNvSpPr>
            <a:spLocks noGrp="1"/>
          </p:cNvSpPr>
          <p:nvPr>
            <p:ph type="sldNum" sz="quarter" idx="12"/>
          </p:nvPr>
        </p:nvSpPr>
        <p:spPr>
          <a:xfrm>
            <a:off x="10608958" y="5870575"/>
            <a:ext cx="551167" cy="377825"/>
          </a:xfrm>
        </p:spPr>
        <p:txBody>
          <a:bodyPr/>
          <a:lstStyle/>
          <a:p>
            <a:fld id="{D57F1E4F-1CFF-5643-939E-217C01CDF565}" type="slidenum">
              <a:rPr lang="en-US" dirty="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4732865"/>
            <a:ext cx="1013142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371600" y="932112"/>
            <a:ext cx="8759827" cy="3164976"/>
          </a:xfrm>
          <a:prstGeom prst="roundRect">
            <a:avLst>
              <a:gd name="adj" fmla="val 43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5299603"/>
            <a:ext cx="10131427" cy="49371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3124199"/>
          </a:xfrm>
        </p:spPr>
        <p:txBody>
          <a:bodyPr anchor="ctr">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0" y="4343400"/>
            <a:ext cx="10131428"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2" name="TextBox 11"/>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3" name="TextBox 12"/>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097875" y="3352800"/>
            <a:ext cx="9339184"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87465" y="4343400"/>
            <a:ext cx="10152367" cy="1447800"/>
          </a:xfrm>
        </p:spPr>
        <p:txBody>
          <a:bodyPr anchor="ctr">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2" y="3308581"/>
            <a:ext cx="10131425"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85801" y="4777381"/>
            <a:ext cx="10131426"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pic>
        <p:nvPicPr>
          <p:cNvPr id="11" name="Picture 10"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3" name="TextBox 12"/>
          <p:cNvSpPr txBox="1"/>
          <p:nvPr/>
        </p:nvSpPr>
        <p:spPr>
          <a:xfrm>
            <a:off x="10237867"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4" name="TextBox 13"/>
          <p:cNvSpPr txBox="1"/>
          <p:nvPr/>
        </p:nvSpPr>
        <p:spPr>
          <a:xfrm>
            <a:off x="488275" y="823337"/>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16" name="Title 1"/>
          <p:cNvSpPr>
            <a:spLocks noGrp="1"/>
          </p:cNvSpPr>
          <p:nvPr>
            <p:ph type="title"/>
          </p:nvPr>
        </p:nvSpPr>
        <p:spPr>
          <a:xfrm>
            <a:off x="992267" y="609601"/>
            <a:ext cx="9550399" cy="2743199"/>
          </a:xfrm>
        </p:spPr>
        <p:txBody>
          <a:bodyPr anchor="ctr">
            <a:normAutofit/>
          </a:bodyPr>
          <a:lstStyle>
            <a:lvl1pPr algn="l">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685800" y="3886200"/>
            <a:ext cx="10135436" cy="889000"/>
          </a:xfrm>
        </p:spPr>
        <p:txBody>
          <a:bodyPr vert="horz" lIns="91440" tIns="45720" rIns="91440" bIns="45720" rtlCol="0" anchor="b">
            <a:normAutofit/>
          </a:bodyPr>
          <a:lstStyle>
            <a:lvl1pPr>
              <a:buNone/>
              <a:defRPr lang="en-US" sz="24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799" y="4775200"/>
            <a:ext cx="10135436" cy="10160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1" y="609601"/>
            <a:ext cx="10131427"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685801" y="3505200"/>
            <a:ext cx="10131428"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685800" y="4343400"/>
            <a:ext cx="10131428"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8" name="Title 1"/>
          <p:cNvSpPr>
            <a:spLocks noGrp="1"/>
          </p:cNvSpPr>
          <p:nvPr>
            <p:ph type="title"/>
          </p:nvPr>
        </p:nvSpPr>
        <p:spPr>
          <a:xfrm>
            <a:off x="685801" y="609600"/>
            <a:ext cx="10131425" cy="1456267"/>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Vertical Title 1"/>
          <p:cNvSpPr>
            <a:spLocks noGrp="1"/>
          </p:cNvSpPr>
          <p:nvPr>
            <p:ph type="title" orient="vert"/>
          </p:nvPr>
        </p:nvSpPr>
        <p:spPr>
          <a:xfrm>
            <a:off x="8658675" y="609599"/>
            <a:ext cx="2158552"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5800" y="609600"/>
            <a:ext cx="7832116"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3308581"/>
            <a:ext cx="10131427" cy="1468800"/>
          </a:xfrm>
        </p:spPr>
        <p:txBody>
          <a:bodyPr anchor="b"/>
          <a:lstStyle>
            <a:lvl1pPr algn="l">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685799" y="4777381"/>
            <a:ext cx="10131428" cy="860400"/>
          </a:xfrm>
        </p:spPr>
        <p:txBody>
          <a:bodyPr anchor="t">
            <a:normAutofit/>
          </a:bodyPr>
          <a:lstStyle>
            <a:lvl1pPr marL="0" indent="0" algn="l">
              <a:buNone/>
              <a:defRPr sz="2000" cap="all">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5802" y="2142067"/>
            <a:ext cx="4995334" cy="3649134"/>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821895" y="2142067"/>
            <a:ext cx="4995332" cy="3649133"/>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hasCustomPrompt="1"/>
          </p:nvPr>
        </p:nvSpPr>
        <p:spPr>
          <a:xfrm>
            <a:off x="973670" y="2218267"/>
            <a:ext cx="4709054"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85801" y="2870201"/>
            <a:ext cx="4996923"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hasCustomPrompt="1"/>
          </p:nvPr>
        </p:nvSpPr>
        <p:spPr>
          <a:xfrm>
            <a:off x="6096003" y="2226734"/>
            <a:ext cx="4722813"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5823483" y="2870201"/>
            <a:ext cx="4995334" cy="2920998"/>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Date Placeholder 1"/>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2074333"/>
            <a:ext cx="3680885"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648201" y="609601"/>
            <a:ext cx="6169026" cy="5181600"/>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5800" y="3445933"/>
            <a:ext cx="3680885" cy="1828800"/>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Celestia-R1---OverlayContentH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title"/>
          </p:nvPr>
        </p:nvSpPr>
        <p:spPr>
          <a:xfrm>
            <a:off x="685800" y="1600200"/>
            <a:ext cx="6164653"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536253" y="914400"/>
            <a:ext cx="3280974" cy="4572000"/>
          </a:xfrm>
          <a:prstGeom prst="roundRect">
            <a:avLst>
              <a:gd name="adj" fmla="val 4280"/>
            </a:avLst>
          </a:prstGeom>
          <a:ln w="50800" cap="sq" cmpd="dbl">
            <a:gradFill flip="none" rotWithShape="1">
              <a:gsLst>
                <a:gs pos="0">
                  <a:srgbClr val="FFFFFF"/>
                </a:gs>
                <a:gs pos="100000">
                  <a:schemeClr val="tx1">
                    <a:alpha val="0"/>
                  </a:schemeClr>
                </a:gs>
              </a:gsLst>
              <a:path path="circle">
                <a:fillToRect l="50000" t="50000" r="50000" b="50000"/>
              </a:path>
              <a:tileRect/>
            </a:gradFill>
            <a:miter lim="800000"/>
          </a:ln>
          <a:effectLst>
            <a:outerShdw blurRad="254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85800" y="2971800"/>
            <a:ext cx="6164653" cy="1828800"/>
          </a:xfrm>
        </p:spPr>
        <p:txBody>
          <a:bodyPr anchor="t">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2016-03-21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1" y="609600"/>
            <a:ext cx="10131425" cy="14562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5801" y="2142067"/>
            <a:ext cx="10131425" cy="3649133"/>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589660" y="5870575"/>
            <a:ext cx="1600200"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2016-03-21</a:t>
            </a:fld>
            <a:endParaRPr lang="en-US" dirty="0"/>
          </a:p>
        </p:txBody>
      </p:sp>
      <p:sp>
        <p:nvSpPr>
          <p:cNvPr id="5" name="Footer Placeholder 4"/>
          <p:cNvSpPr>
            <a:spLocks noGrp="1"/>
          </p:cNvSpPr>
          <p:nvPr>
            <p:ph type="ftr" sz="quarter" idx="3"/>
          </p:nvPr>
        </p:nvSpPr>
        <p:spPr>
          <a:xfrm>
            <a:off x="685800" y="5870575"/>
            <a:ext cx="7827659" cy="3778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266060" y="5870575"/>
            <a:ext cx="551167" cy="3778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600" kern="1200" cap="all">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ts val="0"/>
        </a:spcBef>
        <a:spcAft>
          <a:spcPts val="1000"/>
        </a:spcAft>
        <a:buClr>
          <a:schemeClr val="tx1"/>
        </a:buClr>
        <a:buSzPct val="100000"/>
        <a:buFont typeface="Arial"/>
        <a:buChar char="•"/>
        <a:defRPr sz="1800" kern="1200" cap="none">
          <a:solidFill>
            <a:schemeClr val="tx1"/>
          </a:solidFill>
          <a:effectLst/>
          <a:latin typeface="+mn-lt"/>
          <a:ea typeface="+mn-ea"/>
          <a:cs typeface="+mn-cs"/>
        </a:defRPr>
      </a:lvl1pPr>
      <a:lvl2pPr marL="742950" indent="-285750" algn="l" defTabSz="457200" rtl="0" eaLnBrk="1" latinLnBrk="0" hangingPunct="1">
        <a:spcBef>
          <a:spcPts val="0"/>
        </a:spcBef>
        <a:spcAft>
          <a:spcPts val="1000"/>
        </a:spcAft>
        <a:buClr>
          <a:schemeClr val="tx1"/>
        </a:buClr>
        <a:buSzPct val="100000"/>
        <a:buFont typeface="Arial"/>
        <a:buChar char="•"/>
        <a:defRPr sz="1600" kern="1200" cap="none">
          <a:solidFill>
            <a:schemeClr val="tx1"/>
          </a:solidFill>
          <a:effectLst/>
          <a:latin typeface="+mn-lt"/>
          <a:ea typeface="+mn-ea"/>
          <a:cs typeface="+mn-cs"/>
        </a:defRPr>
      </a:lvl2pPr>
      <a:lvl3pPr marL="1200150" indent="-285750" algn="l" defTabSz="457200" rtl="0" eaLnBrk="1" latinLnBrk="0" hangingPunct="1">
        <a:spcBef>
          <a:spcPts val="0"/>
        </a:spcBef>
        <a:spcAft>
          <a:spcPts val="1000"/>
        </a:spcAft>
        <a:buClr>
          <a:schemeClr val="tx1"/>
        </a:buClr>
        <a:buSzPct val="100000"/>
        <a:buFont typeface="Arial"/>
        <a:buChar char="•"/>
        <a:defRPr sz="1400" kern="1200" cap="none">
          <a:solidFill>
            <a:schemeClr val="tx1"/>
          </a:solidFill>
          <a:effectLst/>
          <a:latin typeface="+mn-lt"/>
          <a:ea typeface="+mn-ea"/>
          <a:cs typeface="+mn-cs"/>
        </a:defRPr>
      </a:lvl3pPr>
      <a:lvl4pPr marL="15430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4pPr>
      <a:lvl5pPr marL="2000250" indent="-17145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5pPr>
      <a:lvl6pPr marL="25146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6pPr>
      <a:lvl7pPr marL="29718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7pPr>
      <a:lvl8pPr marL="34290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8pPr>
      <a:lvl9pPr marL="3886200" indent="-228600" algn="l" defTabSz="457200" rtl="0" eaLnBrk="1" latinLnBrk="0" hangingPunct="1">
        <a:spcBef>
          <a:spcPts val="0"/>
        </a:spcBef>
        <a:spcAft>
          <a:spcPts val="1000"/>
        </a:spcAft>
        <a:buClr>
          <a:schemeClr val="tx1"/>
        </a:buClr>
        <a:buSzPct val="100000"/>
        <a:buFont typeface="Arial"/>
        <a:buChar char="•"/>
        <a:defRPr sz="12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chart" Target="../charts/char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http://www.hc-sc.gc.ca/fn-an/alt_formats/fnihb-dgspni/pdf/pubs/fnim-pnim/2007_fnim-pnim_food-guide-aliment-eng.pdf" TargetMode="External"/><Relationship Id="rId4" Type="http://schemas.openxmlformats.org/officeDocument/2006/relationships/hyperlink" Target="http://www.hc-sc.gc.ca/fn-an/alt_formats/hpfb-dgpsa/pdf/food-guide-aliment/print_eatwell_bienmang-eng.pdf" TargetMode="External"/><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CA" dirty="0" smtClean="0"/>
              <a:t>Food in Canada</a:t>
            </a:r>
            <a:endParaRPr lang="en-CA" dirty="0"/>
          </a:p>
        </p:txBody>
      </p:sp>
      <p:sp>
        <p:nvSpPr>
          <p:cNvPr id="3" name="Subtitle 2"/>
          <p:cNvSpPr>
            <a:spLocks noGrp="1"/>
          </p:cNvSpPr>
          <p:nvPr>
            <p:ph type="subTitle" idx="1"/>
          </p:nvPr>
        </p:nvSpPr>
        <p:spPr/>
        <p:txBody>
          <a:bodyPr/>
          <a:lstStyle/>
          <a:p>
            <a:r>
              <a:rPr lang="en-CA" dirty="0" smtClean="0"/>
              <a:t>A bit about our Food supply</a:t>
            </a:r>
            <a:endParaRPr lang="en-CA" dirty="0"/>
          </a:p>
        </p:txBody>
      </p:sp>
    </p:spTree>
    <p:extLst>
      <p:ext uri="{BB962C8B-B14F-4D97-AF65-F5344CB8AC3E}">
        <p14:creationId xmlns:p14="http://schemas.microsoft.com/office/powerpoint/2010/main" val="7117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do we produce in </a:t>
            </a:r>
            <a:r>
              <a:rPr lang="en-CA" dirty="0" err="1" smtClean="0"/>
              <a:t>canada</a:t>
            </a:r>
            <a:r>
              <a:rPr lang="en-CA" dirty="0" smtClean="0"/>
              <a:t>?</a:t>
            </a:r>
            <a:endParaRPr lang="en-CA" dirty="0"/>
          </a:p>
        </p:txBody>
      </p:sp>
      <p:sp>
        <p:nvSpPr>
          <p:cNvPr id="3" name="Content Placeholder 2"/>
          <p:cNvSpPr>
            <a:spLocks noGrp="1"/>
          </p:cNvSpPr>
          <p:nvPr>
            <p:ph idx="1"/>
          </p:nvPr>
        </p:nvSpPr>
        <p:spPr/>
        <p:txBody>
          <a:bodyPr/>
          <a:lstStyle/>
          <a:p>
            <a:endParaRPr lang="en-CA" dirty="0"/>
          </a:p>
        </p:txBody>
      </p:sp>
    </p:spTree>
    <p:extLst>
      <p:ext uri="{BB962C8B-B14F-4D97-AF65-F5344CB8AC3E}">
        <p14:creationId xmlns:p14="http://schemas.microsoft.com/office/powerpoint/2010/main" val="6533597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What foods from other countries make up a usual part of your diet?</a:t>
            </a:r>
            <a:endParaRPr lang="en-CA" dirty="0"/>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6851672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has the food choice </a:t>
            </a:r>
            <a:r>
              <a:rPr lang="en-CA" smtClean="0"/>
              <a:t>landscape changed?</a:t>
            </a:r>
            <a:endParaRPr lang="en-CA"/>
          </a:p>
        </p:txBody>
      </p:sp>
      <p:sp>
        <p:nvSpPr>
          <p:cNvPr id="3" name="Content Placeholder 2"/>
          <p:cNvSpPr>
            <a:spLocks noGrp="1"/>
          </p:cNvSpPr>
          <p:nvPr>
            <p:ph idx="1"/>
          </p:nvPr>
        </p:nvSpPr>
        <p:spPr/>
        <p:txBody>
          <a:bodyPr/>
          <a:lstStyle/>
          <a:p>
            <a:endParaRPr lang="en-CA"/>
          </a:p>
        </p:txBody>
      </p:sp>
    </p:spTree>
    <p:extLst>
      <p:ext uri="{BB962C8B-B14F-4D97-AF65-F5344CB8AC3E}">
        <p14:creationId xmlns:p14="http://schemas.microsoft.com/office/powerpoint/2010/main" val="3107634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Introduction</a:t>
            </a:r>
            <a:endParaRPr lang="en-CA" dirty="0"/>
          </a:p>
        </p:txBody>
      </p:sp>
      <p:sp>
        <p:nvSpPr>
          <p:cNvPr id="3" name="Content Placeholder 2"/>
          <p:cNvSpPr>
            <a:spLocks noGrp="1"/>
          </p:cNvSpPr>
          <p:nvPr>
            <p:ph idx="1"/>
          </p:nvPr>
        </p:nvSpPr>
        <p:spPr/>
        <p:txBody>
          <a:bodyPr/>
          <a:lstStyle/>
          <a:p>
            <a:r>
              <a:rPr lang="en-CA" dirty="0" smtClean="0"/>
              <a:t>We can’t live without food, and it plays a significant role in our culture </a:t>
            </a:r>
          </a:p>
          <a:p>
            <a:pPr marL="0" indent="0">
              <a:buNone/>
            </a:pPr>
            <a:r>
              <a:rPr lang="en-CA" dirty="0"/>
              <a:t> </a:t>
            </a:r>
            <a:r>
              <a:rPr lang="en-CA" dirty="0" smtClean="0"/>
              <a:t>     and daily lives.</a:t>
            </a:r>
          </a:p>
          <a:p>
            <a:r>
              <a:rPr lang="en-CA" dirty="0" smtClean="0"/>
              <a:t>It is much more than a commodity to be bought and sold.</a:t>
            </a:r>
          </a:p>
          <a:p>
            <a:r>
              <a:rPr lang="en-CA" dirty="0" smtClean="0"/>
              <a:t>Canadians represent:	   0.5% of the global population.</a:t>
            </a:r>
          </a:p>
          <a:p>
            <a:r>
              <a:rPr lang="en-CA" dirty="0" smtClean="0"/>
              <a:t>Canadians consume 0.6% of the world’s food.</a:t>
            </a:r>
          </a:p>
          <a:p>
            <a:r>
              <a:rPr lang="en-CA" dirty="0" smtClean="0"/>
              <a:t>And we produce about 1.5% of the world’s food.</a:t>
            </a:r>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64242" y="1337733"/>
            <a:ext cx="3359852" cy="4233414"/>
          </a:xfrm>
          <a:prstGeom prst="rect">
            <a:avLst/>
          </a:prstGeom>
        </p:spPr>
      </p:pic>
    </p:spTree>
    <p:extLst>
      <p:ext uri="{BB962C8B-B14F-4D97-AF65-F5344CB8AC3E}">
        <p14:creationId xmlns:p14="http://schemas.microsoft.com/office/powerpoint/2010/main" val="379092909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Production</a:t>
            </a:r>
            <a:endParaRPr lang="en-CA" dirty="0"/>
          </a:p>
        </p:txBody>
      </p:sp>
      <p:sp>
        <p:nvSpPr>
          <p:cNvPr id="3" name="Content Placeholder 2"/>
          <p:cNvSpPr>
            <a:spLocks noGrp="1"/>
          </p:cNvSpPr>
          <p:nvPr>
            <p:ph sz="half" idx="1"/>
          </p:nvPr>
        </p:nvSpPr>
        <p:spPr/>
        <p:txBody>
          <a:bodyPr/>
          <a:lstStyle/>
          <a:p>
            <a:r>
              <a:rPr lang="en-CA" dirty="0" smtClean="0"/>
              <a:t>We rank 8</a:t>
            </a:r>
            <a:r>
              <a:rPr lang="en-CA" baseline="30000" dirty="0" smtClean="0"/>
              <a:t>th</a:t>
            </a:r>
            <a:r>
              <a:rPr lang="en-CA" dirty="0" smtClean="0"/>
              <a:t> in the world in terms of grain production,</a:t>
            </a:r>
          </a:p>
          <a:p>
            <a:r>
              <a:rPr lang="en-CA" dirty="0" smtClean="0"/>
              <a:t>10</a:t>
            </a:r>
            <a:r>
              <a:rPr lang="en-CA" baseline="30000" dirty="0" smtClean="0"/>
              <a:t>th</a:t>
            </a:r>
            <a:r>
              <a:rPr lang="en-CA" dirty="0" smtClean="0"/>
              <a:t> in the world in terms of meat production,</a:t>
            </a:r>
          </a:p>
          <a:p>
            <a:r>
              <a:rPr lang="en-CA" dirty="0" smtClean="0"/>
              <a:t>And 19</a:t>
            </a:r>
            <a:r>
              <a:rPr lang="en-CA" baseline="30000" dirty="0" smtClean="0"/>
              <a:t>th</a:t>
            </a:r>
            <a:r>
              <a:rPr lang="en-CA" dirty="0" smtClean="0"/>
              <a:t> in the world in fisheries and aquaculture (fish farming) production.</a:t>
            </a:r>
            <a:endParaRPr lang="en-CA" dirty="0"/>
          </a:p>
        </p:txBody>
      </p:sp>
      <p:pic>
        <p:nvPicPr>
          <p:cNvPr id="7" name="Content Placeholder 6"/>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950671" y="2141538"/>
            <a:ext cx="2737246" cy="3649662"/>
          </a:xfrm>
        </p:spPr>
      </p:pic>
    </p:spTree>
    <p:extLst>
      <p:ext uri="{BB962C8B-B14F-4D97-AF65-F5344CB8AC3E}">
        <p14:creationId xmlns:p14="http://schemas.microsoft.com/office/powerpoint/2010/main" val="139712395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How we’re spending our food dollars</a:t>
            </a:r>
            <a:endParaRPr lang="en-CA" dirty="0"/>
          </a:p>
        </p:txBody>
      </p:sp>
      <p:graphicFrame>
        <p:nvGraphicFramePr>
          <p:cNvPr id="10" name="Content Placeholder 9"/>
          <p:cNvGraphicFramePr>
            <a:graphicFrameLocks noGrp="1"/>
          </p:cNvGraphicFramePr>
          <p:nvPr>
            <p:ph sz="half" idx="2"/>
            <p:extLst>
              <p:ext uri="{D42A27DB-BD31-4B8C-83A1-F6EECF244321}">
                <p14:modId xmlns:p14="http://schemas.microsoft.com/office/powerpoint/2010/main" val="1966723771"/>
              </p:ext>
            </p:extLst>
          </p:nvPr>
        </p:nvGraphicFramePr>
        <p:xfrm>
          <a:off x="621814" y="2323863"/>
          <a:ext cx="4997450" cy="2921000"/>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5"/>
          <p:cNvSpPr>
            <a:spLocks noGrp="1"/>
          </p:cNvSpPr>
          <p:nvPr>
            <p:ph sz="quarter" idx="4"/>
          </p:nvPr>
        </p:nvSpPr>
        <p:spPr/>
        <p:txBody>
          <a:bodyPr/>
          <a:lstStyle/>
          <a:p>
            <a:r>
              <a:rPr lang="en-CA" dirty="0" smtClean="0"/>
              <a:t>$92 billion was spent on food and beverages for home cooking  (2007).</a:t>
            </a:r>
          </a:p>
          <a:p>
            <a:r>
              <a:rPr lang="en-CA" dirty="0" smtClean="0"/>
              <a:t>$50 billion was spent in restaurants and bars  (2007).</a:t>
            </a:r>
          </a:p>
          <a:p>
            <a:pPr marL="0" indent="0">
              <a:buNone/>
            </a:pPr>
            <a:endParaRPr lang="en-CA" dirty="0"/>
          </a:p>
        </p:txBody>
      </p:sp>
    </p:spTree>
    <p:extLst>
      <p:ext uri="{BB962C8B-B14F-4D97-AF65-F5344CB8AC3E}">
        <p14:creationId xmlns:p14="http://schemas.microsoft.com/office/powerpoint/2010/main" val="354863375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Other Food Sources</a:t>
            </a:r>
            <a:endParaRPr lang="en-CA" dirty="0"/>
          </a:p>
        </p:txBody>
      </p:sp>
      <p:sp>
        <p:nvSpPr>
          <p:cNvPr id="3" name="Content Placeholder 2"/>
          <p:cNvSpPr>
            <a:spLocks noGrp="1"/>
          </p:cNvSpPr>
          <p:nvPr>
            <p:ph idx="1"/>
          </p:nvPr>
        </p:nvSpPr>
        <p:spPr>
          <a:xfrm>
            <a:off x="685801" y="2780242"/>
            <a:ext cx="10131425" cy="3649133"/>
          </a:xfrm>
        </p:spPr>
        <p:txBody>
          <a:bodyPr/>
          <a:lstStyle/>
          <a:p>
            <a:r>
              <a:rPr lang="en-CA" dirty="0" smtClean="0"/>
              <a:t>Gardening, hunting, fishing and harvesting wild plants (such as berries, mushrooms, and nuts) and animals such as caribou, seals, ducks, whale and fish) contribute to our food supply in important ways for the Inuit and other native peoples.</a:t>
            </a:r>
          </a:p>
          <a:p>
            <a:r>
              <a:rPr lang="en-CA" dirty="0" smtClean="0"/>
              <a:t>These foods are known as </a:t>
            </a:r>
            <a:r>
              <a:rPr lang="en-CA" b="1" dirty="0" smtClean="0">
                <a:effectLst>
                  <a:outerShdw blurRad="38100" dist="38100" dir="2700000" algn="tl">
                    <a:srgbClr val="000000">
                      <a:alpha val="43137"/>
                    </a:srgbClr>
                  </a:outerShdw>
                </a:effectLst>
              </a:rPr>
              <a:t>country foods</a:t>
            </a:r>
            <a:r>
              <a:rPr lang="en-CA" dirty="0" smtClean="0"/>
              <a:t>, and they offer important nutritional benefits to people who live in remote areas of the country.  These foods are rich in essential nutrients and low in sugars and unhealthy fats.</a:t>
            </a:r>
          </a:p>
          <a:p>
            <a:r>
              <a:rPr lang="en-CA" dirty="0" smtClean="0"/>
              <a:t>The cost of a nutritious basket of food for a northern family of four living somewhere in the Yukon or Nunavut costs between $350 and $450 per week!  The equivalent amount of food purchased in Ottawa or Edmonton would cost between $195 and $225, and would be much fresher.</a:t>
            </a:r>
          </a:p>
          <a:p>
            <a:endParaRPr lang="en-CA"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93501" y="261207"/>
            <a:ext cx="3502325" cy="2825356"/>
          </a:xfrm>
          <a:prstGeom prst="rect">
            <a:avLst/>
          </a:prstGeom>
        </p:spPr>
      </p:pic>
    </p:spTree>
    <p:extLst>
      <p:ext uri="{BB962C8B-B14F-4D97-AF65-F5344CB8AC3E}">
        <p14:creationId xmlns:p14="http://schemas.microsoft.com/office/powerpoint/2010/main" val="8520741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SPECIAL FOOD GUIDE FOR OUR FIRST NATIONS PEOPLE</a:t>
            </a:r>
            <a:endParaRPr lang="en-CA"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493207" y="1944791"/>
            <a:ext cx="6600825" cy="435736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extBox 2"/>
          <p:cNvSpPr txBox="1"/>
          <p:nvPr/>
        </p:nvSpPr>
        <p:spPr>
          <a:xfrm>
            <a:off x="334179" y="2362138"/>
            <a:ext cx="3720537" cy="3416320"/>
          </a:xfrm>
          <a:prstGeom prst="rect">
            <a:avLst/>
          </a:prstGeom>
          <a:noFill/>
        </p:spPr>
        <p:txBody>
          <a:bodyPr wrap="square" rtlCol="0">
            <a:spAutoFit/>
          </a:bodyPr>
          <a:lstStyle/>
          <a:p>
            <a:r>
              <a:rPr lang="en-US" dirty="0">
                <a:hlinkClick r:id="rId3"/>
              </a:rPr>
              <a:t>http://www.hc-sc.gc.ca/fn-an/alt_formats/fnihb-dgspni/pdf/pubs/fnim-pnim/2007_fnim-pnim_food-guide-aliment-</a:t>
            </a:r>
            <a:r>
              <a:rPr lang="en-US" dirty="0" smtClean="0">
                <a:hlinkClick r:id="rId3"/>
              </a:rPr>
              <a:t>eng.pdf</a:t>
            </a:r>
            <a:endParaRPr lang="en-US" dirty="0" smtClean="0"/>
          </a:p>
          <a:p>
            <a:endParaRPr lang="en-US" dirty="0"/>
          </a:p>
          <a:p>
            <a:r>
              <a:rPr lang="en-US" dirty="0" smtClean="0"/>
              <a:t>Vs.</a:t>
            </a:r>
          </a:p>
          <a:p>
            <a:endParaRPr lang="en-US" dirty="0"/>
          </a:p>
          <a:p>
            <a:r>
              <a:rPr lang="en-US" dirty="0">
                <a:hlinkClick r:id="rId4"/>
              </a:rPr>
              <a:t>http://www.hc-sc.gc.ca/fn-an/alt_formats/hpfb-dgpsa/pdf/food-guide-aliment/print_eatwell_bienmang-</a:t>
            </a:r>
            <a:r>
              <a:rPr lang="en-US" dirty="0" smtClean="0">
                <a:hlinkClick r:id="rId4"/>
              </a:rPr>
              <a:t>eng.pdf</a:t>
            </a:r>
            <a:endParaRPr lang="en-US" dirty="0" smtClean="0"/>
          </a:p>
          <a:p>
            <a:endParaRPr lang="en-US" dirty="0"/>
          </a:p>
        </p:txBody>
      </p:sp>
    </p:spTree>
    <p:extLst>
      <p:ext uri="{BB962C8B-B14F-4D97-AF65-F5344CB8AC3E}">
        <p14:creationId xmlns:p14="http://schemas.microsoft.com/office/powerpoint/2010/main" val="6548250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Food Choices Are affected by Immigration and economic times.</a:t>
            </a:r>
            <a:endParaRPr lang="en-CA" dirty="0"/>
          </a:p>
        </p:txBody>
      </p:sp>
      <p:sp>
        <p:nvSpPr>
          <p:cNvPr id="3" name="Content Placeholder 2"/>
          <p:cNvSpPr>
            <a:spLocks noGrp="1"/>
          </p:cNvSpPr>
          <p:nvPr>
            <p:ph idx="1"/>
          </p:nvPr>
        </p:nvSpPr>
        <p:spPr/>
        <p:txBody>
          <a:bodyPr/>
          <a:lstStyle/>
          <a:p>
            <a:r>
              <a:rPr lang="en-CA" dirty="0" smtClean="0"/>
              <a:t>Food is closely intertwined with culture, traditions and family.</a:t>
            </a:r>
          </a:p>
          <a:p>
            <a:r>
              <a:rPr lang="en-CA" dirty="0" smtClean="0"/>
              <a:t>Our diverse choices are affected by history and immigration patterns.</a:t>
            </a:r>
          </a:p>
          <a:p>
            <a:r>
              <a:rPr lang="en-CA" dirty="0" smtClean="0"/>
              <a:t>We have embraced traditional foods such as salmon, roast beef and </a:t>
            </a:r>
            <a:r>
              <a:rPr lang="en-CA" dirty="0" err="1" smtClean="0"/>
              <a:t>tourtiere</a:t>
            </a:r>
            <a:r>
              <a:rPr lang="en-CA" dirty="0" smtClean="0"/>
              <a:t>, and foods from other countries like </a:t>
            </a:r>
            <a:r>
              <a:rPr lang="en-CA" dirty="0" err="1" smtClean="0"/>
              <a:t>perogies</a:t>
            </a:r>
            <a:r>
              <a:rPr lang="en-CA" dirty="0" smtClean="0"/>
              <a:t>, pizza, chow </a:t>
            </a:r>
            <a:r>
              <a:rPr lang="en-CA" dirty="0" err="1" smtClean="0"/>
              <a:t>mein</a:t>
            </a:r>
            <a:r>
              <a:rPr lang="en-CA" dirty="0" smtClean="0"/>
              <a:t>, curries and pita.</a:t>
            </a:r>
          </a:p>
          <a:p>
            <a:endParaRPr lang="en-CA" dirty="0"/>
          </a:p>
        </p:txBody>
      </p:sp>
    </p:spTree>
    <p:extLst>
      <p:ext uri="{BB962C8B-B14F-4D97-AF65-F5344CB8AC3E}">
        <p14:creationId xmlns:p14="http://schemas.microsoft.com/office/powerpoint/2010/main" val="17006595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Immigration patterns</a:t>
            </a:r>
            <a:endParaRPr lang="en-CA" dirty="0"/>
          </a:p>
        </p:txBody>
      </p:sp>
      <p:sp>
        <p:nvSpPr>
          <p:cNvPr id="3" name="Content Placeholder 2"/>
          <p:cNvSpPr>
            <a:spLocks noGrp="1"/>
          </p:cNvSpPr>
          <p:nvPr>
            <p:ph idx="1"/>
          </p:nvPr>
        </p:nvSpPr>
        <p:spPr/>
        <p:txBody>
          <a:bodyPr/>
          <a:lstStyle/>
          <a:p>
            <a:r>
              <a:rPr lang="en-CA" dirty="0" smtClean="0"/>
              <a:t>Early Canadian settlers came here from European locations, starting in France and Great </a:t>
            </a:r>
            <a:r>
              <a:rPr lang="en-CA" dirty="0" err="1" smtClean="0"/>
              <a:t>Britian</a:t>
            </a:r>
            <a:r>
              <a:rPr lang="en-CA" dirty="0" smtClean="0"/>
              <a:t>.  Germans, Hungarians, Ukrainians, Scandinavians and the Polish were not too far behind.</a:t>
            </a:r>
          </a:p>
          <a:p>
            <a:r>
              <a:rPr lang="en-CA" dirty="0" smtClean="0"/>
              <a:t>Today most of our immigrants come from China, the Philippines, India and Middle Eastern areas.</a:t>
            </a:r>
          </a:p>
          <a:p>
            <a:endParaRPr lang="en-CA" dirty="0"/>
          </a:p>
          <a:p>
            <a:r>
              <a:rPr lang="en-CA" dirty="0" smtClean="0"/>
              <a:t>When people immigrate to a new country, they want to enjoy the foods from their homeland.  This has led to a wide variety of foods being available to Canadians!</a:t>
            </a:r>
            <a:endParaRPr lang="en-CA" dirty="0"/>
          </a:p>
        </p:txBody>
      </p:sp>
    </p:spTree>
    <p:extLst>
      <p:ext uri="{BB962C8B-B14F-4D97-AF65-F5344CB8AC3E}">
        <p14:creationId xmlns:p14="http://schemas.microsoft.com/office/powerpoint/2010/main" val="2952939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Our diets have changed</a:t>
            </a:r>
            <a:endParaRPr lang="en-CA" dirty="0"/>
          </a:p>
        </p:txBody>
      </p:sp>
      <p:sp>
        <p:nvSpPr>
          <p:cNvPr id="3" name="Content Placeholder 2"/>
          <p:cNvSpPr>
            <a:spLocks noGrp="1"/>
          </p:cNvSpPr>
          <p:nvPr>
            <p:ph idx="1"/>
          </p:nvPr>
        </p:nvSpPr>
        <p:spPr/>
        <p:txBody>
          <a:bodyPr/>
          <a:lstStyle/>
          <a:p>
            <a:r>
              <a:rPr lang="en-CA" dirty="0" smtClean="0"/>
              <a:t>THEN…</a:t>
            </a:r>
          </a:p>
          <a:p>
            <a:r>
              <a:rPr lang="en-CA" dirty="0" smtClean="0"/>
              <a:t>Historically we relied on foods that we grew at home, canned and stored ourselves.  We ate what was local and what was in season and available.</a:t>
            </a:r>
          </a:p>
          <a:p>
            <a:endParaRPr lang="en-CA" dirty="0"/>
          </a:p>
          <a:p>
            <a:r>
              <a:rPr lang="en-CA" dirty="0" smtClean="0"/>
              <a:t>NOW…</a:t>
            </a:r>
          </a:p>
          <a:p>
            <a:r>
              <a:rPr lang="en-CA" dirty="0" smtClean="0"/>
              <a:t>We have dozens of foods to choose from.  From tonnes of breakfast cereals to exotic fruits available year round such as mangoes, guavas, and fruits and vegetables from ALL over the world.</a:t>
            </a:r>
            <a:endParaRPr lang="en-CA" dirty="0"/>
          </a:p>
        </p:txBody>
      </p:sp>
    </p:spTree>
    <p:extLst>
      <p:ext uri="{BB962C8B-B14F-4D97-AF65-F5344CB8AC3E}">
        <p14:creationId xmlns:p14="http://schemas.microsoft.com/office/powerpoint/2010/main" val="24253621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elestial">
  <a:themeElements>
    <a:clrScheme name="Celestial">
      <a:dk1>
        <a:sysClr val="windowText" lastClr="000000"/>
      </a:dk1>
      <a:lt1>
        <a:sysClr val="window" lastClr="FFFFFF"/>
      </a:lt1>
      <a:dk2>
        <a:srgbClr val="16476F"/>
      </a:dk2>
      <a:lt2>
        <a:srgbClr val="EBEBEB"/>
      </a:lt2>
      <a:accent1>
        <a:srgbClr val="E5B458"/>
      </a:accent1>
      <a:accent2>
        <a:srgbClr val="F77754"/>
      </a:accent2>
      <a:accent3>
        <a:srgbClr val="D8507E"/>
      </a:accent3>
      <a:accent4>
        <a:srgbClr val="BC70EE"/>
      </a:accent4>
      <a:accent5>
        <a:srgbClr val="3CA2E2"/>
      </a:accent5>
      <a:accent6>
        <a:srgbClr val="91BF77"/>
      </a:accent6>
      <a:hlink>
        <a:srgbClr val="71DDAB"/>
      </a:hlink>
      <a:folHlink>
        <a:srgbClr val="A6E4C7"/>
      </a:folHlink>
    </a:clrScheme>
    <a:fontScheme name="Celestial">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elestial">
      <a:fillStyleLst>
        <a:solidFill>
          <a:schemeClr val="phClr"/>
        </a:solidFill>
        <a:gradFill rotWithShape="1">
          <a:gsLst>
            <a:gs pos="0">
              <a:schemeClr val="phClr">
                <a:tint val="70000"/>
                <a:lumMod val="110000"/>
              </a:schemeClr>
            </a:gs>
            <a:gs pos="100000">
              <a:schemeClr val="phClr">
                <a:tint val="82000"/>
                <a:alpha val="74000"/>
              </a:schemeClr>
            </a:gs>
          </a:gsLst>
          <a:lin ang="5400000" scaled="0"/>
        </a:gradFill>
        <a:gradFill rotWithShape="1">
          <a:gsLst>
            <a:gs pos="0">
              <a:schemeClr val="phClr">
                <a:tint val="98000"/>
                <a:lumMod val="100000"/>
              </a:schemeClr>
            </a:gs>
            <a:gs pos="100000">
              <a:schemeClr val="phClr">
                <a:shade val="88000"/>
                <a:lumMod val="88000"/>
              </a:schemeClr>
            </a:gs>
          </a:gsLst>
          <a:lin ang="5400000" scaled="1"/>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65000"/>
              </a:srgbClr>
            </a:outerShdw>
          </a:effectLst>
          <a:scene3d>
            <a:camera prst="orthographicFront">
              <a:rot lat="0" lon="0" rev="0"/>
            </a:camera>
            <a:lightRig rig="threePt" dir="tl">
              <a:rot lat="0" lon="0" rev="1200000"/>
            </a:lightRig>
          </a:scene3d>
          <a:sp3d>
            <a:bevelT w="38100" h="12700"/>
          </a:sp3d>
        </a:effectStyle>
      </a:effectStyleLst>
      <a:bgFillStyleLst>
        <a:solidFill>
          <a:schemeClr val="phClr"/>
        </a:solidFill>
        <a:gradFill rotWithShape="1">
          <a:gsLst>
            <a:gs pos="0">
              <a:schemeClr val="phClr">
                <a:tint val="90000"/>
                <a:shade val="96000"/>
                <a:hueMod val="100000"/>
                <a:satMod val="180000"/>
                <a:lumMod val="110000"/>
              </a:schemeClr>
            </a:gs>
            <a:gs pos="100000">
              <a:schemeClr val="phClr">
                <a:shade val="96000"/>
                <a:satMod val="160000"/>
                <a:lumMod val="100000"/>
              </a:schemeClr>
            </a:gs>
          </a:gsLst>
          <a:lin ang="4740000" scaled="1"/>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Celestial" id="{C4BB2A3D-0E93-4C5F-B0D2-9D3FCE089CC5}" vid="{B36E0D05-787B-4C61-8268-2D6C1FBEDA32}"/>
    </a:ext>
  </a:extLst>
</a:theme>
</file>

<file path=docProps/app.xml><?xml version="1.0" encoding="utf-8"?>
<Properties xmlns="http://schemas.openxmlformats.org/officeDocument/2006/extended-properties" xmlns:vt="http://schemas.openxmlformats.org/officeDocument/2006/docPropsVTypes">
  <Template>TC103457452[[fn=Celestial]]</Template>
  <TotalTime>180</TotalTime>
  <Words>596</Words>
  <Application>Microsoft Macintosh PowerPoint</Application>
  <PresentationFormat>Custom</PresentationFormat>
  <Paragraphs>45</Paragraphs>
  <Slides>12</Slides>
  <Notes>0</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Celestial</vt:lpstr>
      <vt:lpstr>Food in Canada</vt:lpstr>
      <vt:lpstr>Introduction</vt:lpstr>
      <vt:lpstr>Food Production</vt:lpstr>
      <vt:lpstr>How we’re spending our food dollars</vt:lpstr>
      <vt:lpstr>Other Food Sources</vt:lpstr>
      <vt:lpstr>A SPECIAL FOOD GUIDE FOR OUR FIRST NATIONS PEOPLE</vt:lpstr>
      <vt:lpstr>Food Choices Are affected by Immigration and economic times.</vt:lpstr>
      <vt:lpstr>Immigration patterns</vt:lpstr>
      <vt:lpstr>Our diets have changed</vt:lpstr>
      <vt:lpstr>What do we produce in canada?</vt:lpstr>
      <vt:lpstr>What foods from other countries make up a usual part of your diet?</vt:lpstr>
      <vt:lpstr>How has the food choice landscape changed?</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in Canada</dc:title>
  <dc:creator>Carrie</dc:creator>
  <cp:lastModifiedBy>Mike Rotsma</cp:lastModifiedBy>
  <cp:revision>12</cp:revision>
  <dcterms:created xsi:type="dcterms:W3CDTF">2013-10-16T14:34:21Z</dcterms:created>
  <dcterms:modified xsi:type="dcterms:W3CDTF">2016-03-21T18:30:01Z</dcterms:modified>
</cp:coreProperties>
</file>