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notesMasterIdLst>
    <p:notesMasterId r:id="rId24"/>
  </p:notesMasterIdLst>
  <p:sldIdLst>
    <p:sldId id="256" r:id="rId2"/>
    <p:sldId id="257" r:id="rId3"/>
    <p:sldId id="258" r:id="rId4"/>
    <p:sldId id="259" r:id="rId5"/>
    <p:sldId id="260" r:id="rId6"/>
    <p:sldId id="268" r:id="rId7"/>
    <p:sldId id="261" r:id="rId8"/>
    <p:sldId id="275" r:id="rId9"/>
    <p:sldId id="262" r:id="rId10"/>
    <p:sldId id="269" r:id="rId11"/>
    <p:sldId id="270" r:id="rId12"/>
    <p:sldId id="272" r:id="rId13"/>
    <p:sldId id="273" r:id="rId14"/>
    <p:sldId id="274" r:id="rId15"/>
    <p:sldId id="263" r:id="rId16"/>
    <p:sldId id="271" r:id="rId17"/>
    <p:sldId id="264" r:id="rId18"/>
    <p:sldId id="265" r:id="rId19"/>
    <p:sldId id="267" r:id="rId20"/>
    <p:sldId id="266"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168" y="-96"/>
      </p:cViewPr>
      <p:guideLst>
        <p:guide orient="horz" pos="2160"/>
        <p:guide pos="3840"/>
      </p:guideLst>
    </p:cSldViewPr>
  </p:slideViewPr>
  <p:notesTextViewPr>
    <p:cViewPr>
      <p:scale>
        <a:sx n="1" d="1"/>
        <a:sy n="1" d="1"/>
      </p:scale>
      <p:origin x="0" y="0"/>
    </p:cViewPr>
  </p:notesTextViewPr>
  <p:notesViewPr>
    <p:cSldViewPr snapToGrid="0" snapToObjects="1">
      <p:cViewPr varScale="1">
        <p:scale>
          <a:sx n="51" d="100"/>
          <a:sy n="51" d="100"/>
        </p:scale>
        <p:origin x="-2040"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8DB254-346E-DD42-9B8C-33AFDE68429D}" type="datetimeFigureOut">
              <a:rPr lang="en-US" smtClean="0"/>
              <a:t>2014-09-02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8979EE-DCA4-D34F-80EF-7843F1068FEA}" type="slidenum">
              <a:rPr lang="en-US" smtClean="0"/>
              <a:t>‹#›</a:t>
            </a:fld>
            <a:endParaRPr lang="en-US"/>
          </a:p>
        </p:txBody>
      </p:sp>
    </p:spTree>
    <p:extLst>
      <p:ext uri="{BB962C8B-B14F-4D97-AF65-F5344CB8AC3E}">
        <p14:creationId xmlns:p14="http://schemas.microsoft.com/office/powerpoint/2010/main" val="31114156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8979EE-DCA4-D34F-80EF-7843F1068FEA}" type="slidenum">
              <a:rPr lang="en-US" smtClean="0"/>
              <a:t>1</a:t>
            </a:fld>
            <a:endParaRPr lang="en-US"/>
          </a:p>
        </p:txBody>
      </p:sp>
    </p:spTree>
    <p:extLst>
      <p:ext uri="{BB962C8B-B14F-4D97-AF65-F5344CB8AC3E}">
        <p14:creationId xmlns:p14="http://schemas.microsoft.com/office/powerpoint/2010/main" val="38540303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8979EE-DCA4-D34F-80EF-7843F1068FEA}" type="slidenum">
              <a:rPr lang="en-US" smtClean="0"/>
              <a:t>11</a:t>
            </a:fld>
            <a:endParaRPr lang="en-US"/>
          </a:p>
        </p:txBody>
      </p:sp>
    </p:spTree>
    <p:extLst>
      <p:ext uri="{BB962C8B-B14F-4D97-AF65-F5344CB8AC3E}">
        <p14:creationId xmlns:p14="http://schemas.microsoft.com/office/powerpoint/2010/main" val="2668641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8979EE-DCA4-D34F-80EF-7843F1068FEA}" type="slidenum">
              <a:rPr lang="en-US" smtClean="0"/>
              <a:t>12</a:t>
            </a:fld>
            <a:endParaRPr lang="en-US"/>
          </a:p>
        </p:txBody>
      </p:sp>
    </p:spTree>
    <p:extLst>
      <p:ext uri="{BB962C8B-B14F-4D97-AF65-F5344CB8AC3E}">
        <p14:creationId xmlns:p14="http://schemas.microsoft.com/office/powerpoint/2010/main" val="3988239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8979EE-DCA4-D34F-80EF-7843F1068FEA}" type="slidenum">
              <a:rPr lang="en-US" smtClean="0"/>
              <a:t>13</a:t>
            </a:fld>
            <a:endParaRPr lang="en-US"/>
          </a:p>
        </p:txBody>
      </p:sp>
    </p:spTree>
    <p:extLst>
      <p:ext uri="{BB962C8B-B14F-4D97-AF65-F5344CB8AC3E}">
        <p14:creationId xmlns:p14="http://schemas.microsoft.com/office/powerpoint/2010/main" val="640621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8979EE-DCA4-D34F-80EF-7843F1068FEA}" type="slidenum">
              <a:rPr lang="en-US" smtClean="0"/>
              <a:t>14</a:t>
            </a:fld>
            <a:endParaRPr lang="en-US"/>
          </a:p>
        </p:txBody>
      </p:sp>
    </p:spTree>
    <p:extLst>
      <p:ext uri="{BB962C8B-B14F-4D97-AF65-F5344CB8AC3E}">
        <p14:creationId xmlns:p14="http://schemas.microsoft.com/office/powerpoint/2010/main" val="14995033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8979EE-DCA4-D34F-80EF-7843F1068FEA}" type="slidenum">
              <a:rPr lang="en-US" smtClean="0"/>
              <a:t>15</a:t>
            </a:fld>
            <a:endParaRPr lang="en-US"/>
          </a:p>
        </p:txBody>
      </p:sp>
    </p:spTree>
    <p:extLst>
      <p:ext uri="{BB962C8B-B14F-4D97-AF65-F5344CB8AC3E}">
        <p14:creationId xmlns:p14="http://schemas.microsoft.com/office/powerpoint/2010/main" val="33026371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8979EE-DCA4-D34F-80EF-7843F1068FEA}" type="slidenum">
              <a:rPr lang="en-US" smtClean="0"/>
              <a:t>16</a:t>
            </a:fld>
            <a:endParaRPr lang="en-US"/>
          </a:p>
        </p:txBody>
      </p:sp>
    </p:spTree>
    <p:extLst>
      <p:ext uri="{BB962C8B-B14F-4D97-AF65-F5344CB8AC3E}">
        <p14:creationId xmlns:p14="http://schemas.microsoft.com/office/powerpoint/2010/main" val="31774513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8979EE-DCA4-D34F-80EF-7843F1068FEA}" type="slidenum">
              <a:rPr lang="en-US" smtClean="0"/>
              <a:t>17</a:t>
            </a:fld>
            <a:endParaRPr lang="en-US"/>
          </a:p>
        </p:txBody>
      </p:sp>
    </p:spTree>
    <p:extLst>
      <p:ext uri="{BB962C8B-B14F-4D97-AF65-F5344CB8AC3E}">
        <p14:creationId xmlns:p14="http://schemas.microsoft.com/office/powerpoint/2010/main" val="19883920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8979EE-DCA4-D34F-80EF-7843F1068FEA}" type="slidenum">
              <a:rPr lang="en-US" smtClean="0"/>
              <a:t>18</a:t>
            </a:fld>
            <a:endParaRPr lang="en-US"/>
          </a:p>
        </p:txBody>
      </p:sp>
    </p:spTree>
    <p:extLst>
      <p:ext uri="{BB962C8B-B14F-4D97-AF65-F5344CB8AC3E}">
        <p14:creationId xmlns:p14="http://schemas.microsoft.com/office/powerpoint/2010/main" val="35769458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8979EE-DCA4-D34F-80EF-7843F1068FEA}" type="slidenum">
              <a:rPr lang="en-US" smtClean="0"/>
              <a:t>19</a:t>
            </a:fld>
            <a:endParaRPr lang="en-US"/>
          </a:p>
        </p:txBody>
      </p:sp>
    </p:spTree>
    <p:extLst>
      <p:ext uri="{BB962C8B-B14F-4D97-AF65-F5344CB8AC3E}">
        <p14:creationId xmlns:p14="http://schemas.microsoft.com/office/powerpoint/2010/main" val="32652325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8979EE-DCA4-D34F-80EF-7843F1068FEA}" type="slidenum">
              <a:rPr lang="en-US" smtClean="0"/>
              <a:t>20</a:t>
            </a:fld>
            <a:endParaRPr lang="en-US"/>
          </a:p>
        </p:txBody>
      </p:sp>
    </p:spTree>
    <p:extLst>
      <p:ext uri="{BB962C8B-B14F-4D97-AF65-F5344CB8AC3E}">
        <p14:creationId xmlns:p14="http://schemas.microsoft.com/office/powerpoint/2010/main" val="2083462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8979EE-DCA4-D34F-80EF-7843F1068FEA}" type="slidenum">
              <a:rPr lang="en-US" smtClean="0"/>
              <a:t>2</a:t>
            </a:fld>
            <a:endParaRPr lang="en-US"/>
          </a:p>
        </p:txBody>
      </p:sp>
    </p:spTree>
    <p:extLst>
      <p:ext uri="{BB962C8B-B14F-4D97-AF65-F5344CB8AC3E}">
        <p14:creationId xmlns:p14="http://schemas.microsoft.com/office/powerpoint/2010/main" val="3600248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8979EE-DCA4-D34F-80EF-7843F1068FEA}" type="slidenum">
              <a:rPr lang="en-US" smtClean="0"/>
              <a:t>3</a:t>
            </a:fld>
            <a:endParaRPr lang="en-US"/>
          </a:p>
        </p:txBody>
      </p:sp>
    </p:spTree>
    <p:extLst>
      <p:ext uri="{BB962C8B-B14F-4D97-AF65-F5344CB8AC3E}">
        <p14:creationId xmlns:p14="http://schemas.microsoft.com/office/powerpoint/2010/main" val="1388257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8979EE-DCA4-D34F-80EF-7843F1068FEA}" type="slidenum">
              <a:rPr lang="en-US" smtClean="0"/>
              <a:t>4</a:t>
            </a:fld>
            <a:endParaRPr lang="en-US"/>
          </a:p>
        </p:txBody>
      </p:sp>
    </p:spTree>
    <p:extLst>
      <p:ext uri="{BB962C8B-B14F-4D97-AF65-F5344CB8AC3E}">
        <p14:creationId xmlns:p14="http://schemas.microsoft.com/office/powerpoint/2010/main" val="4288589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8979EE-DCA4-D34F-80EF-7843F1068FEA}" type="slidenum">
              <a:rPr lang="en-US" smtClean="0"/>
              <a:t>5</a:t>
            </a:fld>
            <a:endParaRPr lang="en-US"/>
          </a:p>
        </p:txBody>
      </p:sp>
    </p:spTree>
    <p:extLst>
      <p:ext uri="{BB962C8B-B14F-4D97-AF65-F5344CB8AC3E}">
        <p14:creationId xmlns:p14="http://schemas.microsoft.com/office/powerpoint/2010/main" val="2195118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8979EE-DCA4-D34F-80EF-7843F1068FEA}" type="slidenum">
              <a:rPr lang="en-US" smtClean="0"/>
              <a:t>6</a:t>
            </a:fld>
            <a:endParaRPr lang="en-US"/>
          </a:p>
        </p:txBody>
      </p:sp>
    </p:spTree>
    <p:extLst>
      <p:ext uri="{BB962C8B-B14F-4D97-AF65-F5344CB8AC3E}">
        <p14:creationId xmlns:p14="http://schemas.microsoft.com/office/powerpoint/2010/main" val="33066934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8979EE-DCA4-D34F-80EF-7843F1068FEA}" type="slidenum">
              <a:rPr lang="en-US" smtClean="0"/>
              <a:t>7</a:t>
            </a:fld>
            <a:endParaRPr lang="en-US"/>
          </a:p>
        </p:txBody>
      </p:sp>
    </p:spTree>
    <p:extLst>
      <p:ext uri="{BB962C8B-B14F-4D97-AF65-F5344CB8AC3E}">
        <p14:creationId xmlns:p14="http://schemas.microsoft.com/office/powerpoint/2010/main" val="249285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8979EE-DCA4-D34F-80EF-7843F1068FEA}" type="slidenum">
              <a:rPr lang="en-US" smtClean="0"/>
              <a:t>9</a:t>
            </a:fld>
            <a:endParaRPr lang="en-US"/>
          </a:p>
        </p:txBody>
      </p:sp>
    </p:spTree>
    <p:extLst>
      <p:ext uri="{BB962C8B-B14F-4D97-AF65-F5344CB8AC3E}">
        <p14:creationId xmlns:p14="http://schemas.microsoft.com/office/powerpoint/2010/main" val="3023862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8979EE-DCA4-D34F-80EF-7843F1068FEA}" type="slidenum">
              <a:rPr lang="en-US" smtClean="0"/>
              <a:t>10</a:t>
            </a:fld>
            <a:endParaRPr lang="en-US"/>
          </a:p>
        </p:txBody>
      </p:sp>
    </p:spTree>
    <p:extLst>
      <p:ext uri="{BB962C8B-B14F-4D97-AF65-F5344CB8AC3E}">
        <p14:creationId xmlns:p14="http://schemas.microsoft.com/office/powerpoint/2010/main" val="1398987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2014-09-02</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2014-09-02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2014-09-02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2014-09-02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2014-09-02</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2014-09-02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2014-09-02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2014-09-02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2014-09-02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2014-09-02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2014-09-02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2014-09-02</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www.youtube.com/watch?v=QC9nVO_zROA"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 Id="rId3" Type="http://schemas.openxmlformats.org/officeDocument/2006/relationships/image" Target="../media/image8.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9.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Relationship Id="rId3" Type="http://schemas.openxmlformats.org/officeDocument/2006/relationships/hyperlink" Target="http://www.youtube.com/watch?v=xN9ZvYKqjM4&amp;feature=endscreen"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Food safety matters</a:t>
            </a:r>
            <a:endParaRPr lang="en-CA" dirty="0"/>
          </a:p>
        </p:txBody>
      </p:sp>
      <p:sp>
        <p:nvSpPr>
          <p:cNvPr id="3" name="Subtitle 2"/>
          <p:cNvSpPr>
            <a:spLocks noGrp="1"/>
          </p:cNvSpPr>
          <p:nvPr>
            <p:ph type="subTitle" idx="1"/>
          </p:nvPr>
        </p:nvSpPr>
        <p:spPr/>
        <p:txBody>
          <a:bodyPr/>
          <a:lstStyle/>
          <a:p>
            <a:r>
              <a:rPr lang="en-CA" dirty="0" smtClean="0"/>
              <a:t>Yes it does!</a:t>
            </a:r>
            <a:endParaRPr lang="en-CA" dirty="0"/>
          </a:p>
        </p:txBody>
      </p:sp>
      <p:pic>
        <p:nvPicPr>
          <p:cNvPr id="1026" name="Picture 2" descr="https://fbcdn-sphotos-a-a.akamaihd.net/hphotos-ak-ash3/1185809_651902471495413_864055290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357" y="3283593"/>
            <a:ext cx="2914650" cy="3495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867400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3849" y="584863"/>
            <a:ext cx="10498347" cy="3716402"/>
          </a:xfrm>
          <a:prstGeom prst="rect">
            <a:avLst/>
          </a:prstGeom>
        </p:spPr>
        <p:txBody>
          <a:bodyPr wrap="square">
            <a:spAutoFit/>
          </a:bodyPr>
          <a:lstStyle/>
          <a:p>
            <a:pPr lvl="0" defTabSz="914400">
              <a:spcBef>
                <a:spcPts val="900"/>
              </a:spcBef>
              <a:buClr>
                <a:prstClr val="black">
                  <a:lumMod val="85000"/>
                  <a:lumOff val="15000"/>
                </a:prstClr>
              </a:buClr>
            </a:pPr>
            <a:endParaRPr lang="en-CA" sz="2200" dirty="0" smtClean="0">
              <a:solidFill>
                <a:prstClr val="black"/>
              </a:solidFill>
            </a:endParaRPr>
          </a:p>
          <a:p>
            <a:pPr lvl="0" defTabSz="914400">
              <a:spcBef>
                <a:spcPts val="900"/>
              </a:spcBef>
              <a:buClr>
                <a:prstClr val="black">
                  <a:lumMod val="85000"/>
                  <a:lumOff val="15000"/>
                </a:prstClr>
              </a:buClr>
            </a:pPr>
            <a:endParaRPr lang="en-CA" sz="2200" dirty="0">
              <a:solidFill>
                <a:prstClr val="black"/>
              </a:solidFill>
            </a:endParaRPr>
          </a:p>
          <a:p>
            <a:pPr marL="182880" lvl="0" indent="-182880" defTabSz="914400">
              <a:spcBef>
                <a:spcPts val="900"/>
              </a:spcBef>
              <a:buClr>
                <a:prstClr val="black">
                  <a:lumMod val="85000"/>
                  <a:lumOff val="15000"/>
                </a:prstClr>
              </a:buClr>
              <a:buFont typeface="Garamond" pitchFamily="18" charset="0"/>
              <a:buChar char="◦"/>
            </a:pPr>
            <a:r>
              <a:rPr lang="en-CA" sz="2200" dirty="0">
                <a:solidFill>
                  <a:prstClr val="black"/>
                </a:solidFill>
              </a:rPr>
              <a:t> The ones that are harmful are </a:t>
            </a:r>
            <a:r>
              <a:rPr lang="en-CA" sz="2200" b="1" dirty="0">
                <a:solidFill>
                  <a:prstClr val="black"/>
                </a:solidFill>
              </a:rPr>
              <a:t>very</a:t>
            </a:r>
            <a:r>
              <a:rPr lang="en-CA" sz="2200" dirty="0">
                <a:solidFill>
                  <a:prstClr val="black"/>
                </a:solidFill>
              </a:rPr>
              <a:t> dangerous </a:t>
            </a:r>
            <a:r>
              <a:rPr lang="en-CA" sz="2200" dirty="0" smtClean="0">
                <a:solidFill>
                  <a:prstClr val="black"/>
                </a:solidFill>
              </a:rPr>
              <a:t>BUT </a:t>
            </a:r>
            <a:r>
              <a:rPr lang="en-CA" sz="2200" dirty="0">
                <a:solidFill>
                  <a:prstClr val="black"/>
                </a:solidFill>
              </a:rPr>
              <a:t>through proper food handling methods </a:t>
            </a:r>
            <a:r>
              <a:rPr lang="en-CA" sz="2200" dirty="0" smtClean="0">
                <a:solidFill>
                  <a:prstClr val="black"/>
                </a:solidFill>
              </a:rPr>
              <a:t>illness </a:t>
            </a:r>
            <a:r>
              <a:rPr lang="en-CA" sz="2200" dirty="0">
                <a:solidFill>
                  <a:prstClr val="black"/>
                </a:solidFill>
              </a:rPr>
              <a:t>from them can be prevented</a:t>
            </a:r>
            <a:r>
              <a:rPr lang="en-CA" sz="2200" dirty="0" smtClean="0">
                <a:solidFill>
                  <a:prstClr val="black"/>
                </a:solidFill>
              </a:rPr>
              <a:t>!</a:t>
            </a:r>
          </a:p>
          <a:p>
            <a:pPr lvl="0" defTabSz="914400">
              <a:spcBef>
                <a:spcPts val="900"/>
              </a:spcBef>
              <a:buClr>
                <a:prstClr val="black">
                  <a:lumMod val="85000"/>
                  <a:lumOff val="15000"/>
                </a:prstClr>
              </a:buClr>
            </a:pPr>
            <a:endParaRPr lang="en-CA" sz="2200" dirty="0" smtClean="0">
              <a:solidFill>
                <a:prstClr val="black"/>
              </a:solidFill>
            </a:endParaRPr>
          </a:p>
          <a:p>
            <a:pPr lvl="0" defTabSz="914400">
              <a:spcBef>
                <a:spcPts val="900"/>
              </a:spcBef>
              <a:buClr>
                <a:prstClr val="black">
                  <a:lumMod val="85000"/>
                  <a:lumOff val="15000"/>
                </a:prstClr>
              </a:buClr>
            </a:pPr>
            <a:endParaRPr lang="en-CA" sz="2200" dirty="0">
              <a:solidFill>
                <a:prstClr val="black"/>
              </a:solidFill>
            </a:endParaRPr>
          </a:p>
          <a:p>
            <a:pPr marL="182880" lvl="0" indent="-182880" defTabSz="914400">
              <a:spcBef>
                <a:spcPts val="900"/>
              </a:spcBef>
              <a:buClr>
                <a:prstClr val="black">
                  <a:lumMod val="85000"/>
                  <a:lumOff val="15000"/>
                </a:prstClr>
              </a:buClr>
              <a:buFont typeface="Garamond" pitchFamily="18" charset="0"/>
              <a:buChar char="◦"/>
            </a:pPr>
            <a:r>
              <a:rPr lang="en-CA" sz="2200" dirty="0" smtClean="0">
                <a:solidFill>
                  <a:prstClr val="black"/>
                </a:solidFill>
              </a:rPr>
              <a:t>Foods </a:t>
            </a:r>
            <a:r>
              <a:rPr lang="en-CA" sz="2200" dirty="0">
                <a:solidFill>
                  <a:prstClr val="black"/>
                </a:solidFill>
              </a:rPr>
              <a:t>most likely to contain pathogens are raw meats, dairy products, seafood, poultry, ground meats.  Some processed or improperly canned goods may also contain pathogens.</a:t>
            </a:r>
          </a:p>
        </p:txBody>
      </p:sp>
    </p:spTree>
    <p:extLst>
      <p:ext uri="{BB962C8B-B14F-4D97-AF65-F5344CB8AC3E}">
        <p14:creationId xmlns:p14="http://schemas.microsoft.com/office/powerpoint/2010/main" val="1593526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CROSS CONTAMINATION</a:t>
            </a:r>
            <a:endParaRPr lang="en-CA" dirty="0"/>
          </a:p>
        </p:txBody>
      </p:sp>
      <p:sp>
        <p:nvSpPr>
          <p:cNvPr id="3" name="Content Placeholder 2"/>
          <p:cNvSpPr>
            <a:spLocks noGrp="1"/>
          </p:cNvSpPr>
          <p:nvPr>
            <p:ph idx="1"/>
          </p:nvPr>
        </p:nvSpPr>
        <p:spPr/>
        <p:txBody>
          <a:bodyPr/>
          <a:lstStyle/>
          <a:p>
            <a:r>
              <a:rPr lang="en-CA" sz="3600" dirty="0" smtClean="0"/>
              <a:t>Food can be transferred from:</a:t>
            </a:r>
          </a:p>
          <a:p>
            <a:pPr lvl="4"/>
            <a:r>
              <a:rPr lang="en-CA" sz="3600" dirty="0" smtClean="0"/>
              <a:t>Person to person</a:t>
            </a:r>
          </a:p>
          <a:p>
            <a:pPr lvl="4"/>
            <a:r>
              <a:rPr lang="en-CA" sz="3600" dirty="0" smtClean="0"/>
              <a:t>Person to food</a:t>
            </a:r>
          </a:p>
          <a:p>
            <a:pPr lvl="4"/>
            <a:r>
              <a:rPr lang="en-CA" sz="3600" dirty="0" smtClean="0"/>
              <a:t>One food to another food</a:t>
            </a:r>
          </a:p>
          <a:p>
            <a:pPr lvl="4"/>
            <a:r>
              <a:rPr lang="en-CA" sz="3600" dirty="0" smtClean="0"/>
              <a:t>Equipment to food</a:t>
            </a:r>
          </a:p>
          <a:p>
            <a:pPr marL="1097280" lvl="4" indent="0">
              <a:buNone/>
            </a:pPr>
            <a:endParaRPr lang="en-CA" dirty="0" smtClean="0"/>
          </a:p>
          <a:p>
            <a:pPr lvl="4"/>
            <a:endParaRPr lang="en-CA" dirty="0"/>
          </a:p>
        </p:txBody>
      </p:sp>
    </p:spTree>
    <p:extLst>
      <p:ext uri="{BB962C8B-B14F-4D97-AF65-F5344CB8AC3E}">
        <p14:creationId xmlns:p14="http://schemas.microsoft.com/office/powerpoint/2010/main" val="451222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 funny video to illustrate cross contamination.  </a:t>
            </a:r>
            <a:endParaRPr lang="en-CA" dirty="0"/>
          </a:p>
        </p:txBody>
      </p:sp>
      <p:sp>
        <p:nvSpPr>
          <p:cNvPr id="3" name="Content Placeholder 2"/>
          <p:cNvSpPr>
            <a:spLocks noGrp="1"/>
          </p:cNvSpPr>
          <p:nvPr>
            <p:ph idx="1"/>
          </p:nvPr>
        </p:nvSpPr>
        <p:spPr/>
        <p:txBody>
          <a:bodyPr/>
          <a:lstStyle/>
          <a:p>
            <a:r>
              <a:rPr lang="en-CA" dirty="0">
                <a:hlinkClick r:id="rId3"/>
              </a:rPr>
              <a:t>http://www.youtube.com/watch?v=QC9nVO_zROA</a:t>
            </a:r>
            <a:endParaRPr lang="en-CA" dirty="0"/>
          </a:p>
        </p:txBody>
      </p:sp>
    </p:spTree>
    <p:extLst>
      <p:ext uri="{BB962C8B-B14F-4D97-AF65-F5344CB8AC3E}">
        <p14:creationId xmlns:p14="http://schemas.microsoft.com/office/powerpoint/2010/main" val="3972918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Potentially Unsafe Food Should Be Kept OUT of the Danger Zone!</a:t>
            </a:r>
            <a:endParaRPr lang="en-CA" dirty="0"/>
          </a:p>
        </p:txBody>
      </p:sp>
      <p:pic>
        <p:nvPicPr>
          <p:cNvPr id="14" name="Content Placeholder 1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54679" y="2122098"/>
            <a:ext cx="8522898" cy="4350873"/>
          </a:xfrm>
        </p:spPr>
      </p:pic>
    </p:spTree>
    <p:extLst>
      <p:ext uri="{BB962C8B-B14F-4D97-AF65-F5344CB8AC3E}">
        <p14:creationId xmlns:p14="http://schemas.microsoft.com/office/powerpoint/2010/main" val="1130835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Foods in the Danger Zone</a:t>
            </a:r>
            <a:endParaRPr lang="en-CA" dirty="0"/>
          </a:p>
        </p:txBody>
      </p:sp>
      <p:sp>
        <p:nvSpPr>
          <p:cNvPr id="5" name="Text Placeholder 4"/>
          <p:cNvSpPr>
            <a:spLocks noGrp="1"/>
          </p:cNvSpPr>
          <p:nvPr>
            <p:ph type="body" sz="quarter" idx="3"/>
          </p:nvPr>
        </p:nvSpPr>
        <p:spPr>
          <a:xfrm>
            <a:off x="1066800" y="2074334"/>
            <a:ext cx="10061448" cy="640080"/>
          </a:xfrm>
        </p:spPr>
        <p:txBody>
          <a:bodyPr/>
          <a:lstStyle/>
          <a:p>
            <a:r>
              <a:rPr lang="en-CA" dirty="0" smtClean="0"/>
              <a:t>Potentially Unsafe</a:t>
            </a:r>
            <a:endParaRPr lang="en-CA" dirty="0"/>
          </a:p>
        </p:txBody>
      </p:sp>
      <p:sp>
        <p:nvSpPr>
          <p:cNvPr id="6" name="Content Placeholder 5"/>
          <p:cNvSpPr>
            <a:spLocks noGrp="1"/>
          </p:cNvSpPr>
          <p:nvPr>
            <p:ph sz="quarter" idx="4"/>
          </p:nvPr>
        </p:nvSpPr>
        <p:spPr>
          <a:xfrm>
            <a:off x="1380226" y="2605177"/>
            <a:ext cx="9748022" cy="3726612"/>
          </a:xfrm>
        </p:spPr>
        <p:txBody>
          <a:bodyPr>
            <a:normAutofit fontScale="62500" lnSpcReduction="20000"/>
          </a:bodyPr>
          <a:lstStyle/>
          <a:p>
            <a:r>
              <a:rPr lang="en-CA" dirty="0"/>
              <a:t>Meat (beef, pork, lamb)</a:t>
            </a:r>
          </a:p>
          <a:p>
            <a:r>
              <a:rPr lang="en-CA" dirty="0"/>
              <a:t>Poultry (chicken, turkey, duck)</a:t>
            </a:r>
          </a:p>
          <a:p>
            <a:r>
              <a:rPr lang="en-CA" dirty="0"/>
              <a:t>Fish</a:t>
            </a:r>
          </a:p>
          <a:p>
            <a:r>
              <a:rPr lang="en-CA" dirty="0"/>
              <a:t>Shellfish and crustaceans</a:t>
            </a:r>
          </a:p>
          <a:p>
            <a:r>
              <a:rPr lang="en-CA" dirty="0" smtClean="0"/>
              <a:t>Eggs</a:t>
            </a:r>
            <a:endParaRPr lang="en-CA" dirty="0"/>
          </a:p>
          <a:p>
            <a:r>
              <a:rPr lang="en-CA" dirty="0"/>
              <a:t>Milk and dairy </a:t>
            </a:r>
            <a:r>
              <a:rPr lang="en-CA" dirty="0" smtClean="0"/>
              <a:t>products (cheese, yogurt, ice cream, etc.)</a:t>
            </a:r>
            <a:endParaRPr lang="en-CA" dirty="0"/>
          </a:p>
          <a:p>
            <a:r>
              <a:rPr lang="en-CA" dirty="0"/>
              <a:t>Heat-treated plant food (cooked rice, beans, or vegetables)</a:t>
            </a:r>
          </a:p>
          <a:p>
            <a:r>
              <a:rPr lang="en-CA" dirty="0"/>
              <a:t>Baked potatoes</a:t>
            </a:r>
          </a:p>
          <a:p>
            <a:r>
              <a:rPr lang="en-CA" dirty="0" smtClean="0"/>
              <a:t>Mushrooms</a:t>
            </a:r>
            <a:endParaRPr lang="en-CA" dirty="0"/>
          </a:p>
          <a:p>
            <a:r>
              <a:rPr lang="en-CA" dirty="0"/>
              <a:t>Cut Tomatoes </a:t>
            </a:r>
          </a:p>
          <a:p>
            <a:r>
              <a:rPr lang="en-CA" dirty="0"/>
              <a:t>Cut Leafy Greens</a:t>
            </a:r>
          </a:p>
          <a:p>
            <a:r>
              <a:rPr lang="en-CA" dirty="0"/>
              <a:t>Raw sprouts</a:t>
            </a:r>
          </a:p>
          <a:p>
            <a:r>
              <a:rPr lang="en-CA" dirty="0"/>
              <a:t>Tofu and soy-protein foods</a:t>
            </a:r>
          </a:p>
          <a:p>
            <a:r>
              <a:rPr lang="en-CA" dirty="0"/>
              <a:t>Untreated garlic and oil mixtures</a:t>
            </a:r>
          </a:p>
          <a:p>
            <a:r>
              <a:rPr lang="en-CA" dirty="0"/>
              <a:t>Cut melons, including watermelon, cantaloupe, and honeydew.</a:t>
            </a:r>
            <a:endParaRPr lang="en-CA" dirty="0" smtClean="0"/>
          </a:p>
        </p:txBody>
      </p:sp>
      <p:pic>
        <p:nvPicPr>
          <p:cNvPr id="2050" name="Picture 2" descr="http://il-mcleancountyhealth.civicplus.com/images/pages/N208/augba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83205" y="642594"/>
            <a:ext cx="1616315" cy="1580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3576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4350" y="533400"/>
            <a:ext cx="10610850" cy="5924550"/>
          </a:xfrm>
        </p:spPr>
        <p:txBody>
          <a:bodyPr>
            <a:normAutofit/>
          </a:bodyPr>
          <a:lstStyle/>
          <a:p>
            <a:r>
              <a:rPr lang="en-CA" sz="2200" dirty="0" smtClean="0"/>
              <a:t>Bacteria can grow rapidly if food is stored in the </a:t>
            </a:r>
            <a:r>
              <a:rPr lang="en-CA" sz="2200" dirty="0" smtClean="0">
                <a:solidFill>
                  <a:srgbClr val="FF0000"/>
                </a:solidFill>
              </a:rPr>
              <a:t>Danger Zone </a:t>
            </a:r>
            <a:r>
              <a:rPr lang="en-CA" sz="2200" dirty="0" smtClean="0"/>
              <a:t>(4-60</a:t>
            </a:r>
            <a:r>
              <a:rPr lang="en-CA" sz="2200" dirty="0" smtClean="0">
                <a:latin typeface="Aharoni" panose="02010803020104030203" pitchFamily="2" charset="-79"/>
                <a:cs typeface="Aharoni" panose="02010803020104030203" pitchFamily="2" charset="-79"/>
              </a:rPr>
              <a:t>°</a:t>
            </a:r>
            <a:r>
              <a:rPr lang="en-CA" sz="2200" dirty="0" smtClean="0"/>
              <a:t>C).  This includes room temperature.  (20</a:t>
            </a:r>
            <a:r>
              <a:rPr lang="en-CA" sz="2200" dirty="0" smtClean="0">
                <a:latin typeface="Aharoni" panose="02010803020104030203" pitchFamily="2" charset="-79"/>
                <a:cs typeface="Aharoni" panose="02010803020104030203" pitchFamily="2" charset="-79"/>
              </a:rPr>
              <a:t>°</a:t>
            </a:r>
            <a:r>
              <a:rPr lang="en-CA" sz="2200" dirty="0" smtClean="0"/>
              <a:t>C)</a:t>
            </a:r>
          </a:p>
          <a:p>
            <a:endParaRPr lang="en-CA" sz="2200" dirty="0"/>
          </a:p>
          <a:p>
            <a:pPr marL="0" indent="0">
              <a:buNone/>
            </a:pPr>
            <a:endParaRPr lang="en-CA" sz="2200" dirty="0"/>
          </a:p>
          <a:p>
            <a:r>
              <a:rPr lang="en-CA" sz="2200" dirty="0"/>
              <a:t>Refrigerating </a:t>
            </a:r>
            <a:r>
              <a:rPr lang="en-CA" sz="2200" dirty="0" smtClean="0"/>
              <a:t>food  </a:t>
            </a:r>
            <a:r>
              <a:rPr lang="en-CA" sz="2200" b="1" dirty="0" smtClean="0"/>
              <a:t>s l o w s  </a:t>
            </a:r>
            <a:r>
              <a:rPr lang="en-CA" sz="2200" dirty="0"/>
              <a:t>bacterial growth.  (</a:t>
            </a:r>
            <a:r>
              <a:rPr lang="en-CA" sz="2200" dirty="0" smtClean="0"/>
              <a:t>0-4</a:t>
            </a:r>
            <a:r>
              <a:rPr lang="en-CA" sz="2200" dirty="0" smtClean="0">
                <a:latin typeface="Aharoni" panose="02010803020104030203" pitchFamily="2" charset="-79"/>
                <a:cs typeface="Aharoni" panose="02010803020104030203" pitchFamily="2" charset="-79"/>
              </a:rPr>
              <a:t>°</a:t>
            </a:r>
            <a:r>
              <a:rPr lang="en-CA" sz="2200" dirty="0" smtClean="0"/>
              <a:t>C)</a:t>
            </a:r>
          </a:p>
          <a:p>
            <a:endParaRPr lang="en-CA" sz="2200" dirty="0"/>
          </a:p>
          <a:p>
            <a:pPr marL="0" indent="0">
              <a:buNone/>
            </a:pPr>
            <a:endParaRPr lang="en-CA" sz="2200" dirty="0"/>
          </a:p>
          <a:p>
            <a:r>
              <a:rPr lang="en-CA" sz="2200" dirty="0"/>
              <a:t>Freezing food </a:t>
            </a:r>
            <a:r>
              <a:rPr lang="en-CA" sz="2200" b="1" dirty="0">
                <a:solidFill>
                  <a:srgbClr val="FF0000"/>
                </a:solidFill>
              </a:rPr>
              <a:t>stops</a:t>
            </a:r>
            <a:r>
              <a:rPr lang="en-CA" sz="2200" dirty="0"/>
              <a:t> bacterial growth until the food is </a:t>
            </a:r>
            <a:r>
              <a:rPr lang="en-CA" sz="2200" dirty="0" smtClean="0"/>
              <a:t>thawed, at which point bacteria may begin to grow again.  </a:t>
            </a:r>
            <a:r>
              <a:rPr lang="en-CA" sz="2200" dirty="0"/>
              <a:t>Freezers should be kept at -</a:t>
            </a:r>
            <a:r>
              <a:rPr lang="en-CA" sz="2200" dirty="0" smtClean="0"/>
              <a:t>18</a:t>
            </a:r>
            <a:r>
              <a:rPr lang="en-CA" sz="2200" dirty="0" smtClean="0">
                <a:latin typeface="Aharoni" panose="02010803020104030203" pitchFamily="2" charset="-79"/>
                <a:cs typeface="Aharoni" panose="02010803020104030203" pitchFamily="2" charset="-79"/>
              </a:rPr>
              <a:t>°</a:t>
            </a:r>
            <a:r>
              <a:rPr lang="en-CA" sz="2200" dirty="0" smtClean="0"/>
              <a:t>C.</a:t>
            </a:r>
          </a:p>
          <a:p>
            <a:pPr marL="0" indent="0">
              <a:buNone/>
            </a:pPr>
            <a:endParaRPr lang="en-CA" sz="2200" dirty="0"/>
          </a:p>
          <a:p>
            <a:pPr marL="0" indent="0">
              <a:buNone/>
            </a:pPr>
            <a:endParaRPr lang="en-CA" sz="2200" dirty="0" smtClean="0"/>
          </a:p>
          <a:p>
            <a:r>
              <a:rPr lang="en-CA" sz="2200" dirty="0" smtClean="0"/>
              <a:t>Cooking food to the proper internal temperature will </a:t>
            </a:r>
            <a:r>
              <a:rPr lang="en-CA" sz="2200" dirty="0" smtClean="0">
                <a:solidFill>
                  <a:srgbClr val="C00000"/>
                </a:solidFill>
              </a:rPr>
              <a:t>kill</a:t>
            </a:r>
            <a:r>
              <a:rPr lang="en-CA" sz="2200" dirty="0" smtClean="0"/>
              <a:t> most harmful bacteria.</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74988" y="1034091"/>
            <a:ext cx="2236399" cy="2396142"/>
          </a:xfrm>
          <a:prstGeom prst="rect">
            <a:avLst/>
          </a:prstGeom>
        </p:spPr>
      </p:pic>
      <p:sp>
        <p:nvSpPr>
          <p:cNvPr id="4" name="TextBox 3"/>
          <p:cNvSpPr txBox="1"/>
          <p:nvPr/>
        </p:nvSpPr>
        <p:spPr>
          <a:xfrm>
            <a:off x="9264769" y="1509622"/>
            <a:ext cx="664234" cy="215444"/>
          </a:xfrm>
          <a:prstGeom prst="rect">
            <a:avLst/>
          </a:prstGeom>
          <a:noFill/>
        </p:spPr>
        <p:txBody>
          <a:bodyPr wrap="square" rtlCol="0">
            <a:spAutoFit/>
          </a:bodyPr>
          <a:lstStyle/>
          <a:p>
            <a:r>
              <a:rPr lang="en-CA" sz="800" dirty="0" smtClean="0">
                <a:latin typeface="Comic Sans MS" panose="030F0702030302020204" pitchFamily="66" charset="0"/>
              </a:rPr>
              <a:t>74 C </a:t>
            </a:r>
            <a:endParaRPr lang="en-CA" sz="800" dirty="0">
              <a:latin typeface="Comic Sans MS" panose="030F0702030302020204" pitchFamily="66" charset="0"/>
            </a:endParaRPr>
          </a:p>
        </p:txBody>
      </p:sp>
    </p:spTree>
    <p:extLst>
      <p:ext uri="{BB962C8B-B14F-4D97-AF65-F5344CB8AC3E}">
        <p14:creationId xmlns:p14="http://schemas.microsoft.com/office/powerpoint/2010/main" val="25414317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wipe(down)">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wipe(down)">
                                      <p:cBhvr>
                                        <p:cTn id="2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lvl="0">
              <a:buClr>
                <a:prstClr val="black">
                  <a:lumMod val="85000"/>
                  <a:lumOff val="15000"/>
                </a:prstClr>
              </a:buClr>
            </a:pPr>
            <a:r>
              <a:rPr lang="en-CA" sz="2200" dirty="0">
                <a:solidFill>
                  <a:prstClr val="black"/>
                </a:solidFill>
              </a:rPr>
              <a:t>Food-borne illness (food poisoning) caused by bacteria can produce symptoms ranging from mild to very serious</a:t>
            </a:r>
            <a:r>
              <a:rPr lang="en-CA" sz="2200" dirty="0" smtClean="0">
                <a:solidFill>
                  <a:prstClr val="black"/>
                </a:solidFill>
              </a:rPr>
              <a:t>.</a:t>
            </a:r>
          </a:p>
          <a:p>
            <a:pPr marL="0" lvl="0" indent="0">
              <a:buClr>
                <a:prstClr val="black">
                  <a:lumMod val="85000"/>
                  <a:lumOff val="15000"/>
                </a:prstClr>
              </a:buClr>
              <a:buNone/>
            </a:pPr>
            <a:endParaRPr lang="en-CA" sz="2200" dirty="0">
              <a:solidFill>
                <a:prstClr val="black"/>
              </a:solidFill>
            </a:endParaRPr>
          </a:p>
          <a:p>
            <a:pPr marL="0" lvl="0" indent="0">
              <a:buClr>
                <a:prstClr val="black">
                  <a:lumMod val="85000"/>
                  <a:lumOff val="15000"/>
                </a:prstClr>
              </a:buClr>
              <a:buNone/>
            </a:pPr>
            <a:endParaRPr lang="en-CA" sz="2200" dirty="0">
              <a:solidFill>
                <a:prstClr val="black"/>
              </a:solidFill>
            </a:endParaRPr>
          </a:p>
          <a:p>
            <a:pPr lvl="0">
              <a:buClr>
                <a:prstClr val="black">
                  <a:lumMod val="85000"/>
                  <a:lumOff val="15000"/>
                </a:prstClr>
              </a:buClr>
            </a:pPr>
            <a:r>
              <a:rPr lang="en-CA" sz="2200" dirty="0">
                <a:solidFill>
                  <a:prstClr val="black"/>
                </a:solidFill>
              </a:rPr>
              <a:t>People who are most likely to become sick from food-related illness are infants and young children, senior citizens and people with weakened immune systems.</a:t>
            </a:r>
          </a:p>
          <a:p>
            <a:endParaRPr lang="en-CA" dirty="0"/>
          </a:p>
        </p:txBody>
      </p:sp>
    </p:spTree>
    <p:extLst>
      <p:ext uri="{BB962C8B-B14F-4D97-AF65-F5344CB8AC3E}">
        <p14:creationId xmlns:p14="http://schemas.microsoft.com/office/powerpoint/2010/main" val="913334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Would You </a:t>
            </a:r>
            <a:r>
              <a:rPr lang="en-CA" i="1" dirty="0" smtClean="0"/>
              <a:t>Wash</a:t>
            </a:r>
            <a:r>
              <a:rPr lang="en-CA" dirty="0" smtClean="0"/>
              <a:t> Your Chicken Before Cooking It?</a:t>
            </a:r>
            <a:endParaRPr lang="en-CA" dirty="0"/>
          </a:p>
        </p:txBody>
      </p:sp>
      <p:sp>
        <p:nvSpPr>
          <p:cNvPr id="3" name="Content Placeholder 2"/>
          <p:cNvSpPr>
            <a:spLocks noGrp="1"/>
          </p:cNvSpPr>
          <p:nvPr>
            <p:ph idx="1"/>
          </p:nvPr>
        </p:nvSpPr>
        <p:spPr/>
        <p:txBody>
          <a:bodyPr/>
          <a:lstStyle/>
          <a:p>
            <a:pPr marL="0" indent="0">
              <a:buNone/>
            </a:pPr>
            <a:endParaRPr lang="en-CA" u="sng" dirty="0">
              <a:hlinkClick r:id="rId3"/>
            </a:endParaRPr>
          </a:p>
          <a:p>
            <a:r>
              <a:rPr lang="en-CA" u="sng" dirty="0" smtClean="0">
                <a:hlinkClick r:id="rId3"/>
              </a:rPr>
              <a:t>http</a:t>
            </a:r>
            <a:r>
              <a:rPr lang="en-CA" u="sng" dirty="0">
                <a:hlinkClick r:id="rId3"/>
              </a:rPr>
              <a:t>://www.youtube.com/watch?v=xN9ZvYKqjM4&amp;feature=endscreen</a:t>
            </a:r>
            <a:endParaRPr lang="en-CA" dirty="0"/>
          </a:p>
        </p:txBody>
      </p:sp>
      <p:sp>
        <p:nvSpPr>
          <p:cNvPr id="4" name="Text Placeholder 3"/>
          <p:cNvSpPr>
            <a:spLocks noGrp="1"/>
          </p:cNvSpPr>
          <p:nvPr>
            <p:ph type="body" sz="half" idx="2"/>
          </p:nvPr>
        </p:nvSpPr>
        <p:spPr/>
        <p:txBody>
          <a:bodyPr/>
          <a:lstStyle/>
          <a:p>
            <a:r>
              <a:rPr lang="en-CA" dirty="0" smtClean="0"/>
              <a:t>Martha Stewart does it.</a:t>
            </a:r>
          </a:p>
          <a:p>
            <a:r>
              <a:rPr lang="en-CA" dirty="0" smtClean="0"/>
              <a:t>Julia Child did it.</a:t>
            </a:r>
          </a:p>
          <a:p>
            <a:r>
              <a:rPr lang="en-CA" dirty="0" smtClean="0"/>
              <a:t>Alton Brown recommends it.</a:t>
            </a:r>
          </a:p>
          <a:p>
            <a:r>
              <a:rPr lang="en-CA" dirty="0" smtClean="0"/>
              <a:t>Marcus Samuelsson suggests it.</a:t>
            </a:r>
          </a:p>
          <a:p>
            <a:r>
              <a:rPr lang="en-CA" dirty="0" smtClean="0"/>
              <a:t>The Joy of Cooking cookbook suggests it.</a:t>
            </a:r>
          </a:p>
          <a:p>
            <a:r>
              <a:rPr lang="en-CA" dirty="0" smtClean="0"/>
              <a:t>James Beard does it.</a:t>
            </a:r>
          </a:p>
          <a:p>
            <a:r>
              <a:rPr lang="en-CA" dirty="0" smtClean="0"/>
              <a:t>America’s Test Kitchen suggests not to.</a:t>
            </a:r>
            <a:endParaRPr lang="en-CA" dirty="0"/>
          </a:p>
        </p:txBody>
      </p:sp>
    </p:spTree>
    <p:extLst>
      <p:ext uri="{BB962C8B-B14F-4D97-AF65-F5344CB8AC3E}">
        <p14:creationId xmlns:p14="http://schemas.microsoft.com/office/powerpoint/2010/main" val="347970628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5" y="642593"/>
            <a:ext cx="11096625" cy="5843932"/>
          </a:xfrm>
        </p:spPr>
        <p:txBody>
          <a:bodyPr>
            <a:normAutofit fontScale="90000"/>
          </a:bodyPr>
          <a:lstStyle/>
          <a:p>
            <a:r>
              <a:rPr lang="en-CA" sz="3600" dirty="0" smtClean="0"/>
              <a:t>The previous video showed how it is both unnecessary and unhelpful to wash your chicken before cooking it.</a:t>
            </a:r>
            <a:br>
              <a:rPr lang="en-CA" sz="3600" dirty="0" smtClean="0"/>
            </a:br>
            <a:r>
              <a:rPr lang="en-CA" sz="3600" dirty="0"/>
              <a:t/>
            </a:r>
            <a:br>
              <a:rPr lang="en-CA" sz="3600" dirty="0"/>
            </a:br>
            <a:r>
              <a:rPr lang="en-CA" sz="3600" b="1" dirty="0" smtClean="0"/>
              <a:t>Q:  What did you notice about the path that the bacteria took while the chicken was being washed?</a:t>
            </a:r>
            <a:r>
              <a:rPr lang="en-CA" sz="3600" dirty="0" smtClean="0"/>
              <a:t/>
            </a:r>
            <a:br>
              <a:rPr lang="en-CA" sz="3600" dirty="0" smtClean="0"/>
            </a:br>
            <a:r>
              <a:rPr lang="en-CA" sz="3600" dirty="0"/>
              <a:t/>
            </a:r>
            <a:br>
              <a:rPr lang="en-CA" sz="3600" dirty="0"/>
            </a:br>
            <a:r>
              <a:rPr lang="en-CA" sz="3600" dirty="0" smtClean="0"/>
              <a:t>The bottom line:  </a:t>
            </a:r>
            <a:r>
              <a:rPr lang="en-CA" sz="3600" dirty="0"/>
              <a:t>There's no reason, from a scientific point of view, to think you're making </a:t>
            </a:r>
            <a:r>
              <a:rPr lang="en-CA" sz="3600" dirty="0" smtClean="0"/>
              <a:t>it (the chicken) </a:t>
            </a:r>
            <a:r>
              <a:rPr lang="en-CA" sz="3600" dirty="0"/>
              <a:t>any </a:t>
            </a:r>
            <a:r>
              <a:rPr lang="en-CA" sz="3600" dirty="0" smtClean="0"/>
              <a:t>safer (by washing it). </a:t>
            </a:r>
            <a:r>
              <a:rPr lang="en-CA" sz="3600" dirty="0"/>
              <a:t>The only way to kill the bacteria on chicken is to cook it properly</a:t>
            </a:r>
            <a:r>
              <a:rPr lang="en-CA" sz="3600" dirty="0" smtClean="0"/>
              <a:t>.</a:t>
            </a:r>
            <a:br>
              <a:rPr lang="en-CA" sz="3600" dirty="0" smtClean="0"/>
            </a:br>
            <a:r>
              <a:rPr lang="en-CA" sz="3600" dirty="0"/>
              <a:t/>
            </a:r>
            <a:br>
              <a:rPr lang="en-CA" sz="3600" dirty="0"/>
            </a:br>
            <a:r>
              <a:rPr lang="en-CA" sz="3600" dirty="0" smtClean="0"/>
              <a:t>BUT… you ABSOLUTELY need to wash all </a:t>
            </a:r>
            <a:r>
              <a:rPr lang="en-CA" sz="3600" dirty="0" smtClean="0">
                <a:solidFill>
                  <a:schemeClr val="accent5">
                    <a:lumMod val="75000"/>
                  </a:schemeClr>
                </a:solidFill>
              </a:rPr>
              <a:t>vegetables and fruit</a:t>
            </a:r>
            <a:r>
              <a:rPr lang="en-CA" sz="3600" dirty="0" smtClean="0"/>
              <a:t> before cooking or consuming them.</a:t>
            </a:r>
            <a:r>
              <a:rPr lang="en-CA" dirty="0" smtClean="0"/>
              <a:t/>
            </a:r>
            <a:br>
              <a:rPr lang="en-CA" dirty="0" smtClean="0"/>
            </a:br>
            <a:endParaRPr lang="en-CA" dirty="0"/>
          </a:p>
        </p:txBody>
      </p:sp>
    </p:spTree>
    <p:extLst>
      <p:ext uri="{BB962C8B-B14F-4D97-AF65-F5344CB8AC3E}">
        <p14:creationId xmlns:p14="http://schemas.microsoft.com/office/powerpoint/2010/main" val="253177678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 Couple of Things to Keep In Mind…</a:t>
            </a:r>
            <a:endParaRPr lang="en-CA" dirty="0"/>
          </a:p>
        </p:txBody>
      </p:sp>
      <p:sp>
        <p:nvSpPr>
          <p:cNvPr id="3" name="Content Placeholder 2"/>
          <p:cNvSpPr>
            <a:spLocks noGrp="1"/>
          </p:cNvSpPr>
          <p:nvPr>
            <p:ph idx="1"/>
          </p:nvPr>
        </p:nvSpPr>
        <p:spPr>
          <a:xfrm>
            <a:off x="388189" y="2299979"/>
            <a:ext cx="7867290" cy="4161206"/>
          </a:xfrm>
          <a:ln>
            <a:solidFill>
              <a:srgbClr val="C00000"/>
            </a:solidFill>
          </a:ln>
        </p:spPr>
        <p:txBody>
          <a:bodyPr>
            <a:normAutofit/>
          </a:bodyPr>
          <a:lstStyle/>
          <a:p>
            <a:r>
              <a:rPr lang="en-CA" sz="2000" dirty="0" smtClean="0"/>
              <a:t>You don’t </a:t>
            </a:r>
            <a:r>
              <a:rPr lang="en-CA" sz="2000" dirty="0" err="1" smtClean="0"/>
              <a:t>dethaw</a:t>
            </a:r>
            <a:r>
              <a:rPr lang="en-CA" sz="2000" dirty="0" smtClean="0"/>
              <a:t> things… that’s not a word… you </a:t>
            </a:r>
            <a:r>
              <a:rPr lang="en-CA" sz="2000" b="1" dirty="0" smtClean="0"/>
              <a:t>thaw</a:t>
            </a:r>
            <a:r>
              <a:rPr lang="en-CA" sz="2000" dirty="0" smtClean="0"/>
              <a:t> or </a:t>
            </a:r>
            <a:r>
              <a:rPr lang="en-CA" sz="2000" b="1" dirty="0" smtClean="0"/>
              <a:t>defrost</a:t>
            </a:r>
            <a:r>
              <a:rPr lang="en-CA" sz="2000" dirty="0" smtClean="0"/>
              <a:t> things that have been frozen.</a:t>
            </a:r>
          </a:p>
          <a:p>
            <a:r>
              <a:rPr lang="en-CA" sz="2000" dirty="0" smtClean="0">
                <a:solidFill>
                  <a:schemeClr val="accent5">
                    <a:lumMod val="50000"/>
                  </a:schemeClr>
                </a:solidFill>
              </a:rPr>
              <a:t>Incidentally the safest places to thaw things are in the refrigerator.  Need it to thaw faster?  Try the microwave or under cool water.  Never leave foods out on the counter to thaw.</a:t>
            </a:r>
          </a:p>
          <a:p>
            <a:endParaRPr lang="en-CA" sz="2000" dirty="0"/>
          </a:p>
          <a:p>
            <a:r>
              <a:rPr lang="en-CA" sz="2000" dirty="0" smtClean="0"/>
              <a:t>Also, the “</a:t>
            </a:r>
            <a:r>
              <a:rPr lang="en-CA" sz="2000" b="1" dirty="0" smtClean="0"/>
              <a:t>borne”</a:t>
            </a:r>
            <a:r>
              <a:rPr lang="en-CA" sz="2000" dirty="0" smtClean="0"/>
              <a:t> in food-borne illness is not spelled with a “u”… that would be this guy…</a:t>
            </a:r>
          </a:p>
          <a:p>
            <a:endParaRPr lang="en-CA" dirty="0"/>
          </a:p>
          <a:p>
            <a:endParaRPr lang="en-CA" dirty="0"/>
          </a:p>
        </p:txBody>
      </p:sp>
      <p:pic>
        <p:nvPicPr>
          <p:cNvPr id="1026" name="Picture 2" descr="http://images.fanpop.com/images/image_uploads/The-Bourne-Supremacy-jason-bourne-223040_1280_102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83283" y="3907766"/>
            <a:ext cx="2815386" cy="2252309"/>
          </a:xfrm>
          <a:prstGeom prst="rect">
            <a:avLst/>
          </a:prstGeom>
          <a:noFill/>
          <a:extLst>
            <a:ext uri="{909E8E84-426E-40dd-AFC4-6F175D3DCCD1}">
              <a14:hiddenFill xmlns:a14="http://schemas.microsoft.com/office/drawing/2010/main">
                <a:solidFill>
                  <a:srgbClr val="FFFFFF"/>
                </a:solidFill>
              </a14:hiddenFill>
            </a:ext>
          </a:extLst>
        </p:spPr>
      </p:pic>
      <p:sp>
        <p:nvSpPr>
          <p:cNvPr id="4" name="Right Arrow 3"/>
          <p:cNvSpPr/>
          <p:nvPr/>
        </p:nvSpPr>
        <p:spPr>
          <a:xfrm>
            <a:off x="3598653" y="5212283"/>
            <a:ext cx="4994694" cy="12335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89606045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Study Food Safety?</a:t>
            </a:r>
            <a:endParaRPr lang="en-CA" dirty="0"/>
          </a:p>
        </p:txBody>
      </p:sp>
      <p:sp>
        <p:nvSpPr>
          <p:cNvPr id="3" name="Content Placeholder 2"/>
          <p:cNvSpPr>
            <a:spLocks noGrp="1"/>
          </p:cNvSpPr>
          <p:nvPr>
            <p:ph idx="1"/>
          </p:nvPr>
        </p:nvSpPr>
        <p:spPr/>
        <p:txBody>
          <a:bodyPr/>
          <a:lstStyle/>
          <a:p>
            <a:pPr lvl="0"/>
            <a:r>
              <a:rPr lang="en-CA" sz="2000" dirty="0"/>
              <a:t>Knowing how to keep food safe will prevent unpleasant </a:t>
            </a:r>
            <a:r>
              <a:rPr lang="en-CA" sz="2000" dirty="0" smtClean="0"/>
              <a:t>and potentially dangerous encounters </a:t>
            </a:r>
            <a:r>
              <a:rPr lang="en-CA" sz="2000" dirty="0"/>
              <a:t>(illness, nausea, vomiting, diarrhea, etc.) with food-borne illnesses</a:t>
            </a:r>
            <a:r>
              <a:rPr lang="en-CA" sz="2000" dirty="0" smtClean="0"/>
              <a:t>.</a:t>
            </a:r>
          </a:p>
          <a:p>
            <a:pPr marL="0" indent="0">
              <a:buNone/>
            </a:pPr>
            <a:endParaRPr lang="en-CA" sz="2000" dirty="0" smtClean="0"/>
          </a:p>
          <a:p>
            <a:pPr lvl="0"/>
            <a:r>
              <a:rPr lang="en-CA" sz="2000" dirty="0"/>
              <a:t>Food can be dangerous if it is purchased, stored, prepared or served improperly</a:t>
            </a:r>
            <a:r>
              <a:rPr lang="en-CA" sz="2000" dirty="0" smtClean="0"/>
              <a:t>.</a:t>
            </a:r>
          </a:p>
          <a:p>
            <a:pPr lvl="0"/>
            <a:endParaRPr lang="en-CA" sz="2000" dirty="0"/>
          </a:p>
          <a:p>
            <a:pPr lvl="0"/>
            <a:r>
              <a:rPr lang="en-CA" sz="2000" dirty="0" smtClean="0"/>
              <a:t>Knowing how to prevent food contamination can keep everyone safe.</a:t>
            </a:r>
          </a:p>
          <a:p>
            <a:pPr marL="0" lvl="0" indent="0">
              <a:buNone/>
            </a:pPr>
            <a:endParaRPr lang="en-CA" sz="2000" dirty="0"/>
          </a:p>
          <a:p>
            <a:r>
              <a:rPr lang="en-CA" sz="2000" dirty="0" smtClean="0"/>
              <a:t>Food Safety knowledge is a valuable employability skill.</a:t>
            </a:r>
            <a:endParaRPr lang="en-CA" sz="2000" dirty="0"/>
          </a:p>
          <a:p>
            <a:endParaRPr lang="en-CA" dirty="0"/>
          </a:p>
          <a:p>
            <a:endParaRPr lang="en-CA" dirty="0"/>
          </a:p>
        </p:txBody>
      </p:sp>
    </p:spTree>
    <p:extLst>
      <p:ext uri="{BB962C8B-B14F-4D97-AF65-F5344CB8AC3E}">
        <p14:creationId xmlns:p14="http://schemas.microsoft.com/office/powerpoint/2010/main" val="12984674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Key Ideas To Remember</a:t>
            </a:r>
            <a:endParaRPr lang="en-CA" dirty="0"/>
          </a:p>
        </p:txBody>
      </p:sp>
      <p:sp>
        <p:nvSpPr>
          <p:cNvPr id="3" name="Content Placeholder 2"/>
          <p:cNvSpPr>
            <a:spLocks noGrp="1"/>
          </p:cNvSpPr>
          <p:nvPr>
            <p:ph idx="1"/>
          </p:nvPr>
        </p:nvSpPr>
        <p:spPr/>
        <p:txBody>
          <a:bodyPr>
            <a:normAutofit/>
          </a:bodyPr>
          <a:lstStyle/>
          <a:p>
            <a:r>
              <a:rPr lang="en-CA" sz="2800" dirty="0"/>
              <a:t>Danger Zone</a:t>
            </a:r>
          </a:p>
          <a:p>
            <a:r>
              <a:rPr lang="en-CA" sz="2800" dirty="0"/>
              <a:t>Cross-Contamination</a:t>
            </a:r>
          </a:p>
          <a:p>
            <a:r>
              <a:rPr lang="en-CA" sz="2800" dirty="0"/>
              <a:t>Proper </a:t>
            </a:r>
            <a:r>
              <a:rPr lang="en-CA" sz="2800" dirty="0" err="1"/>
              <a:t>Handwashing</a:t>
            </a:r>
            <a:endParaRPr lang="en-CA" sz="2800" dirty="0"/>
          </a:p>
          <a:p>
            <a:r>
              <a:rPr lang="en-CA" sz="2800" dirty="0"/>
              <a:t>Proper Food Storage</a:t>
            </a:r>
          </a:p>
          <a:p>
            <a:r>
              <a:rPr lang="en-CA" sz="2800" dirty="0" smtClean="0"/>
              <a:t>Microbe (small micro-organisms such as bacteria)</a:t>
            </a:r>
            <a:endParaRPr lang="en-CA" sz="2800" dirty="0"/>
          </a:p>
          <a:p>
            <a:r>
              <a:rPr lang="en-CA" sz="2800" dirty="0"/>
              <a:t>Pathogen</a:t>
            </a:r>
          </a:p>
          <a:p>
            <a:r>
              <a:rPr lang="en-CA" sz="2800" dirty="0"/>
              <a:t>Food-Borne Illness</a:t>
            </a:r>
          </a:p>
          <a:p>
            <a:pPr marL="0" indent="0">
              <a:buNone/>
            </a:pPr>
            <a:endParaRPr lang="en-CA" sz="2800" dirty="0"/>
          </a:p>
        </p:txBody>
      </p:sp>
    </p:spTree>
    <p:extLst>
      <p:ext uri="{BB962C8B-B14F-4D97-AF65-F5344CB8AC3E}">
        <p14:creationId xmlns:p14="http://schemas.microsoft.com/office/powerpoint/2010/main" val="356546544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832100" y="215900"/>
            <a:ext cx="6515100" cy="6413500"/>
          </a:xfrm>
          <a:prstGeom prst="rect">
            <a:avLst/>
          </a:prstGeom>
        </p:spPr>
      </p:pic>
    </p:spTree>
    <p:extLst>
      <p:ext uri="{BB962C8B-B14F-4D97-AF65-F5344CB8AC3E}">
        <p14:creationId xmlns:p14="http://schemas.microsoft.com/office/powerpoint/2010/main" val="1219075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474345"/>
            <a:ext cx="6096000" cy="5909311"/>
          </a:xfrm>
          <a:prstGeom prst="rect">
            <a:avLst/>
          </a:prstGeom>
        </p:spPr>
        <p:txBody>
          <a:bodyPr>
            <a:spAutoFit/>
          </a:bodyPr>
          <a:lstStyle/>
          <a:p>
            <a:r>
              <a:rPr lang="en-US" b="1" dirty="0"/>
              <a:t>Answers to: Find the Food Safety Mistakes!</a:t>
            </a:r>
          </a:p>
          <a:p>
            <a:r>
              <a:rPr lang="en-US" dirty="0"/>
              <a:t>The woman did not use separate spoons for tasting and cooking food.</a:t>
            </a:r>
          </a:p>
          <a:p>
            <a:r>
              <a:rPr lang="en-US" dirty="0"/>
              <a:t>The woman did not keep her hair back while cooking food.</a:t>
            </a:r>
          </a:p>
          <a:p>
            <a:r>
              <a:rPr lang="en-US" dirty="0"/>
              <a:t>The can of soup is dented and may be unsafe.</a:t>
            </a:r>
          </a:p>
          <a:p>
            <a:r>
              <a:rPr lang="en-US" dirty="0"/>
              <a:t>Food packages are open and can attract insects and rodents.</a:t>
            </a:r>
          </a:p>
          <a:p>
            <a:r>
              <a:rPr lang="en-US" dirty="0"/>
              <a:t>The boy is sneezing and contaminating the chicken.</a:t>
            </a:r>
          </a:p>
          <a:p>
            <a:r>
              <a:rPr lang="en-US" dirty="0"/>
              <a:t>The chicken is dripping juices and contaminating things in the drawer.</a:t>
            </a:r>
          </a:p>
          <a:p>
            <a:r>
              <a:rPr lang="en-US" dirty="0"/>
              <a:t>The chicken is not kept chilled in the refrigerator.</a:t>
            </a:r>
          </a:p>
          <a:p>
            <a:r>
              <a:rPr lang="en-US" dirty="0"/>
              <a:t>The milk is not kept chilled in the refrigerator.</a:t>
            </a:r>
          </a:p>
          <a:p>
            <a:r>
              <a:rPr lang="en-US" dirty="0"/>
              <a:t>The baby did not have his/her hands washed after touching the pet and before eating a snack.</a:t>
            </a:r>
          </a:p>
          <a:p>
            <a:r>
              <a:rPr lang="en-US" dirty="0"/>
              <a:t>The cup of spilled milk will need to be washed before the baby drinks from it.</a:t>
            </a:r>
          </a:p>
          <a:p>
            <a:r>
              <a:rPr lang="en-US" dirty="0"/>
              <a:t>The cereal box under the sink is not stored in a dry place.</a:t>
            </a:r>
          </a:p>
          <a:p>
            <a:r>
              <a:rPr lang="en-US" dirty="0"/>
              <a:t>The trash is not covered and has not been emptied before it attracted flies</a:t>
            </a:r>
            <a:endParaRPr lang="en-US" dirty="0"/>
          </a:p>
        </p:txBody>
      </p:sp>
    </p:spTree>
    <p:extLst>
      <p:ext uri="{BB962C8B-B14F-4D97-AF65-F5344CB8AC3E}">
        <p14:creationId xmlns:p14="http://schemas.microsoft.com/office/powerpoint/2010/main" val="1631368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Who is Responsible for Food Safety?</a:t>
            </a:r>
            <a:endParaRPr lang="en-CA" dirty="0"/>
          </a:p>
        </p:txBody>
      </p:sp>
      <p:sp>
        <p:nvSpPr>
          <p:cNvPr id="3" name="Content Placeholder 2"/>
          <p:cNvSpPr>
            <a:spLocks noGrp="1"/>
          </p:cNvSpPr>
          <p:nvPr>
            <p:ph idx="1"/>
          </p:nvPr>
        </p:nvSpPr>
        <p:spPr/>
        <p:txBody>
          <a:bodyPr>
            <a:normAutofit/>
          </a:bodyPr>
          <a:lstStyle/>
          <a:p>
            <a:pPr lvl="0"/>
            <a:r>
              <a:rPr lang="en-CA" sz="2800" b="1" dirty="0"/>
              <a:t>You</a:t>
            </a:r>
            <a:r>
              <a:rPr lang="en-CA" sz="2800" dirty="0"/>
              <a:t> are responsible for the safety of the people (including </a:t>
            </a:r>
            <a:r>
              <a:rPr lang="en-CA" sz="2800" dirty="0" smtClean="0"/>
              <a:t>yourself!) </a:t>
            </a:r>
            <a:r>
              <a:rPr lang="en-CA" sz="2800" dirty="0"/>
              <a:t>who consume the food you have handled.</a:t>
            </a:r>
          </a:p>
          <a:p>
            <a:pPr marL="0" indent="0">
              <a:buNone/>
            </a:pPr>
            <a:endParaRPr lang="en-CA" sz="2800" dirty="0"/>
          </a:p>
        </p:txBody>
      </p:sp>
    </p:spTree>
    <p:extLst>
      <p:ext uri="{BB962C8B-B14F-4D97-AF65-F5344CB8AC3E}">
        <p14:creationId xmlns:p14="http://schemas.microsoft.com/office/powerpoint/2010/main" val="41913990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0" end="0"/>
                                            </p:txEl>
                                          </p:spTgt>
                                        </p:tgtEl>
                                        <p:attrNameLst>
                                          <p:attrName>style.color</p:attrName>
                                        </p:attrNameLst>
                                      </p:cBhvr>
                                      <p:to>
                                        <a:schemeClr val="bg1"/>
                                      </p:to>
                                    </p:animClr>
                                    <p:animClr clrSpc="rgb" dir="cw">
                                      <p:cBhvr>
                                        <p:cTn id="7" dur="250" autoRev="1" fill="remove"/>
                                        <p:tgtEl>
                                          <p:spTgt spid="3">
                                            <p:txEl>
                                              <p:pRg st="0" end="0"/>
                                            </p:txEl>
                                          </p:spTgt>
                                        </p:tgtEl>
                                        <p:attrNameLst>
                                          <p:attrName>fillcolor</p:attrName>
                                        </p:attrNameLst>
                                      </p:cBhvr>
                                      <p:to>
                                        <a:schemeClr val="bg1"/>
                                      </p:to>
                                    </p:animClr>
                                    <p:set>
                                      <p:cBhvr>
                                        <p:cTn id="8" dur="250" autoRev="1" fill="remove"/>
                                        <p:tgtEl>
                                          <p:spTgt spid="3">
                                            <p:txEl>
                                              <p:pRg st="0" end="0"/>
                                            </p:txEl>
                                          </p:spTgt>
                                        </p:tgtEl>
                                        <p:attrNameLst>
                                          <p:attrName>fill.type</p:attrName>
                                        </p:attrNameLst>
                                      </p:cBhvr>
                                      <p:to>
                                        <p:strVal val="solid"/>
                                      </p:to>
                                    </p:set>
                                    <p:set>
                                      <p:cBhvr>
                                        <p:cTn id="9" dur="250" autoRev="1" fill="remove"/>
                                        <p:tgtEl>
                                          <p:spTgt spid="3">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Who Benefits When Food Safety Is Practiced?</a:t>
            </a:r>
            <a:endParaRPr lang="en-CA" dirty="0"/>
          </a:p>
        </p:txBody>
      </p:sp>
      <p:sp>
        <p:nvSpPr>
          <p:cNvPr id="3" name="Content Placeholder 2"/>
          <p:cNvSpPr>
            <a:spLocks noGrp="1"/>
          </p:cNvSpPr>
          <p:nvPr>
            <p:ph idx="1"/>
          </p:nvPr>
        </p:nvSpPr>
        <p:spPr/>
        <p:txBody>
          <a:bodyPr/>
          <a:lstStyle/>
          <a:p>
            <a:pPr lvl="0"/>
            <a:r>
              <a:rPr lang="en-CA" sz="2000" b="1" dirty="0"/>
              <a:t>Employees</a:t>
            </a:r>
            <a:r>
              <a:rPr lang="en-CA" sz="2000" dirty="0"/>
              <a:t> can benefit from studying food safety – it is an essential employability skill for work in the food industry.</a:t>
            </a:r>
          </a:p>
          <a:p>
            <a:pPr marL="0" indent="0">
              <a:buNone/>
            </a:pPr>
            <a:endParaRPr lang="en-CA" sz="2000" dirty="0"/>
          </a:p>
          <a:p>
            <a:pPr lvl="0"/>
            <a:r>
              <a:rPr lang="en-CA" sz="2000" b="1" dirty="0"/>
              <a:t>Employers</a:t>
            </a:r>
            <a:r>
              <a:rPr lang="en-CA" sz="2000" dirty="0"/>
              <a:t> benefit because it decreases the chances of customers contracting food-borne illness, costing them lost business, possible legal fees, and a bad reputation.</a:t>
            </a:r>
          </a:p>
          <a:p>
            <a:pPr marL="0" indent="0">
              <a:buNone/>
            </a:pPr>
            <a:endParaRPr lang="en-CA" sz="2000" dirty="0"/>
          </a:p>
          <a:p>
            <a:pPr lvl="0"/>
            <a:r>
              <a:rPr lang="en-CA" sz="2000" b="1" dirty="0"/>
              <a:t>Public trust </a:t>
            </a:r>
            <a:r>
              <a:rPr lang="en-CA" sz="2000" dirty="0"/>
              <a:t>is increased when people looking after food know how to do it properly.  Illness decreases (everyone benefits), and confidence in the industry is improved</a:t>
            </a:r>
            <a:r>
              <a:rPr lang="en-CA" sz="2000" dirty="0" smtClean="0"/>
              <a:t>.  As we rely more heavily on the food industry to provide us with prepared food, we would like to be assured that our food is safe to eat.</a:t>
            </a:r>
            <a:endParaRPr lang="en-CA" sz="2000" dirty="0"/>
          </a:p>
          <a:p>
            <a:endParaRPr lang="en-CA" dirty="0"/>
          </a:p>
        </p:txBody>
      </p:sp>
    </p:spTree>
    <p:extLst>
      <p:ext uri="{BB962C8B-B14F-4D97-AF65-F5344CB8AC3E}">
        <p14:creationId xmlns:p14="http://schemas.microsoft.com/office/powerpoint/2010/main" val="303554531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47676"/>
            <a:ext cx="10058400" cy="723899"/>
          </a:xfrm>
        </p:spPr>
        <p:txBody>
          <a:bodyPr>
            <a:normAutofit fontScale="90000"/>
          </a:bodyPr>
          <a:lstStyle/>
          <a:p>
            <a:r>
              <a:rPr lang="en-CA" dirty="0" smtClean="0"/>
              <a:t>Think About It…</a:t>
            </a:r>
            <a:endParaRPr lang="en-CA" dirty="0"/>
          </a:p>
        </p:txBody>
      </p:sp>
      <p:sp>
        <p:nvSpPr>
          <p:cNvPr id="3" name="Content Placeholder 2"/>
          <p:cNvSpPr>
            <a:spLocks noGrp="1"/>
          </p:cNvSpPr>
          <p:nvPr>
            <p:ph idx="1"/>
          </p:nvPr>
        </p:nvSpPr>
        <p:spPr>
          <a:xfrm>
            <a:off x="428625" y="1171575"/>
            <a:ext cx="11334750" cy="5343524"/>
          </a:xfrm>
        </p:spPr>
        <p:txBody>
          <a:bodyPr>
            <a:normAutofit/>
          </a:bodyPr>
          <a:lstStyle/>
          <a:p>
            <a:r>
              <a:rPr lang="en-CA" dirty="0" smtClean="0"/>
              <a:t>After the </a:t>
            </a:r>
            <a:r>
              <a:rPr lang="en-CA" dirty="0" err="1" smtClean="0"/>
              <a:t>listeriosis</a:t>
            </a:r>
            <a:r>
              <a:rPr lang="en-CA" dirty="0" smtClean="0"/>
              <a:t> contamination a few years ago at Maple Leaf Foods, the company was forced to put out dozens of product recalls.  People lost confidence in the company, once so many products were unsafe to consume. As a result, </a:t>
            </a:r>
            <a:r>
              <a:rPr lang="en-CA" dirty="0"/>
              <a:t>t</a:t>
            </a:r>
            <a:r>
              <a:rPr lang="en-CA" dirty="0" smtClean="0"/>
              <a:t>he company lost business and were forced to sell or close many of their plants.  </a:t>
            </a:r>
            <a:endParaRPr lang="en-CA" dirty="0"/>
          </a:p>
          <a:p>
            <a:r>
              <a:rPr lang="en-CA" dirty="0" smtClean="0"/>
              <a:t>How would proper food safety practices have made a difference in this case?</a:t>
            </a:r>
            <a:endParaRPr lang="en-CA" dirty="0"/>
          </a:p>
          <a:p>
            <a:r>
              <a:rPr lang="en-CA" dirty="0" smtClean="0"/>
              <a:t>Just this summer…  </a:t>
            </a:r>
          </a:p>
          <a:p>
            <a:pPr marL="0" indent="0">
              <a:buNone/>
            </a:pPr>
            <a:r>
              <a:rPr lang="en-CA" dirty="0" smtClean="0"/>
              <a:t>This puppy caused food poisoning in 223 people at the CNE.  Epic Burger was shut down for several days while public health inspectors determined the cause of the food poisoning.</a:t>
            </a:r>
          </a:p>
          <a:p>
            <a:pPr marL="0" indent="0">
              <a:buNone/>
            </a:pPr>
            <a:endParaRPr lang="en-CA" dirty="0"/>
          </a:p>
          <a:p>
            <a:pPr marL="0" indent="0">
              <a:buNone/>
            </a:pPr>
            <a:endParaRPr lang="en-CA" dirty="0" smtClean="0"/>
          </a:p>
          <a:p>
            <a:pPr marL="0" indent="0">
              <a:buNone/>
            </a:pPr>
            <a:endParaRPr lang="en-CA" dirty="0"/>
          </a:p>
          <a:p>
            <a:pPr marL="0" indent="0">
              <a:buNone/>
            </a:pPr>
            <a:endParaRPr lang="en-CA" dirty="0" smtClean="0"/>
          </a:p>
          <a:p>
            <a:pPr marL="0" indent="0">
              <a:buNone/>
            </a:pPr>
            <a:endParaRPr lang="en-CA" dirty="0"/>
          </a:p>
          <a:p>
            <a:r>
              <a:rPr lang="en-CA" dirty="0" smtClean="0"/>
              <a:t>How many of you would still want to try the </a:t>
            </a:r>
            <a:r>
              <a:rPr lang="en-CA" dirty="0" err="1" smtClean="0"/>
              <a:t>cronut</a:t>
            </a:r>
            <a:r>
              <a:rPr lang="en-CA" dirty="0" smtClean="0"/>
              <a:t> burger after it caused food poisoning in people who consumed it?  Why?</a:t>
            </a:r>
          </a:p>
          <a:p>
            <a:endParaRPr lang="en-CA" dirty="0"/>
          </a:p>
          <a:p>
            <a:endParaRPr lang="en-CA" dirty="0" smtClean="0"/>
          </a:p>
          <a:p>
            <a:endParaRPr lang="en-CA" dirty="0"/>
          </a:p>
        </p:txBody>
      </p:sp>
      <p:sp>
        <p:nvSpPr>
          <p:cNvPr id="8" name="Rectangle 7"/>
          <p:cNvSpPr/>
          <p:nvPr/>
        </p:nvSpPr>
        <p:spPr>
          <a:xfrm>
            <a:off x="8601075" y="3843339"/>
            <a:ext cx="2733675" cy="18716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What factors do you think might have led to the contamination of the </a:t>
            </a:r>
            <a:r>
              <a:rPr lang="en-CA" b="1" dirty="0" err="1" smtClean="0"/>
              <a:t>cronut</a:t>
            </a:r>
            <a:r>
              <a:rPr lang="en-CA" b="1" dirty="0" smtClean="0"/>
              <a:t> burgers at the CNE?</a:t>
            </a:r>
            <a:endParaRPr lang="en-CA" b="1" dirty="0"/>
          </a:p>
        </p:txBody>
      </p:sp>
      <p:pic>
        <p:nvPicPr>
          <p:cNvPr id="10" name="Picture 9" descr="EPIC Burgers and Waffles (© Photo courtesy of: EPIC Burgers and Waffles, Facebook)"/>
          <p:cNvPicPr/>
          <p:nvPr/>
        </p:nvPicPr>
        <p:blipFill>
          <a:blip r:embed="rId3">
            <a:extLst>
              <a:ext uri="{28A0092B-C50C-407E-A947-70E740481C1C}">
                <a14:useLocalDpi xmlns:a14="http://schemas.microsoft.com/office/drawing/2010/main" val="0"/>
              </a:ext>
            </a:extLst>
          </a:blip>
          <a:srcRect/>
          <a:stretch>
            <a:fillRect/>
          </a:stretch>
        </p:blipFill>
        <p:spPr bwMode="auto">
          <a:xfrm>
            <a:off x="1761051" y="3843338"/>
            <a:ext cx="3005853" cy="1871662"/>
          </a:xfrm>
          <a:prstGeom prst="rect">
            <a:avLst/>
          </a:prstGeom>
          <a:noFill/>
          <a:ln>
            <a:noFill/>
          </a:ln>
          <a:effectLst>
            <a:softEdge rad="63500"/>
          </a:effectLst>
        </p:spPr>
      </p:pic>
      <p:sp>
        <p:nvSpPr>
          <p:cNvPr id="9" name="Rounded Rectangle 8"/>
          <p:cNvSpPr/>
          <p:nvPr/>
        </p:nvSpPr>
        <p:spPr>
          <a:xfrm>
            <a:off x="5965979" y="4057650"/>
            <a:ext cx="2320771" cy="15811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err="1" smtClean="0"/>
              <a:t>Cronut</a:t>
            </a:r>
            <a:r>
              <a:rPr lang="en-CA" sz="1400" b="1" dirty="0" smtClean="0"/>
              <a:t> Burger Ingredients:</a:t>
            </a:r>
          </a:p>
          <a:p>
            <a:pPr algn="ctr"/>
            <a:r>
              <a:rPr lang="en-CA" sz="1400" dirty="0" err="1" smtClean="0"/>
              <a:t>Cronut</a:t>
            </a:r>
            <a:r>
              <a:rPr lang="en-CA" sz="1400" dirty="0" smtClean="0"/>
              <a:t> (deep fried croissant)</a:t>
            </a:r>
          </a:p>
          <a:p>
            <a:pPr algn="ctr"/>
            <a:r>
              <a:rPr lang="en-CA" sz="1400" dirty="0" smtClean="0"/>
              <a:t>Beef Patty</a:t>
            </a:r>
          </a:p>
          <a:p>
            <a:pPr algn="ctr"/>
            <a:r>
              <a:rPr lang="en-CA" sz="1400" dirty="0" smtClean="0"/>
              <a:t>Maple-Bacon Jam</a:t>
            </a:r>
          </a:p>
          <a:p>
            <a:pPr algn="ctr"/>
            <a:r>
              <a:rPr lang="en-CA" sz="1400" dirty="0" smtClean="0"/>
              <a:t>Cheese Sauce</a:t>
            </a:r>
            <a:endParaRPr lang="en-CA" sz="1400" dirty="0"/>
          </a:p>
        </p:txBody>
      </p:sp>
      <p:sp>
        <p:nvSpPr>
          <p:cNvPr id="4" name="Right Arrow 3"/>
          <p:cNvSpPr/>
          <p:nvPr/>
        </p:nvSpPr>
        <p:spPr>
          <a:xfrm>
            <a:off x="561976" y="4442604"/>
            <a:ext cx="1051164" cy="7246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041563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heel(1)">
                                      <p:cBhvr>
                                        <p:cTn id="18" dur="2000"/>
                                        <p:tgtEl>
                                          <p:spTgt spid="3">
                                            <p:txEl>
                                              <p:pRg st="3" end="3"/>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Effect transition="in" filter="wheel(1)">
                                      <p:cBhvr>
                                        <p:cTn id="21" dur="2000"/>
                                        <p:tgtEl>
                                          <p:spTgt spid="3">
                                            <p:txEl>
                                              <p:pRg st="9" end="9"/>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heel(1)">
                                      <p:cBhvr>
                                        <p:cTn id="26" dur="20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heel(1)">
                                      <p:cBhvr>
                                        <p:cTn id="31" dur="20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heel(1)">
                                      <p:cBhvr>
                                        <p:cTn id="3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996425"/>
          </a:xfrm>
        </p:spPr>
        <p:txBody>
          <a:bodyPr/>
          <a:lstStyle/>
          <a:p>
            <a:r>
              <a:rPr lang="en-CA" dirty="0" smtClean="0"/>
              <a:t>The Secret to Food Safety Is…</a:t>
            </a:r>
            <a:endParaRPr lang="en-CA" dirty="0"/>
          </a:p>
        </p:txBody>
      </p:sp>
      <p:pic>
        <p:nvPicPr>
          <p:cNvPr id="1026" name="Picture 2" descr="Food Safety Tip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337094" y="1639019"/>
            <a:ext cx="9687464" cy="47186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6306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To Keep Food Safe…</a:t>
            </a:r>
            <a:endParaRPr lang="en-CA" dirty="0"/>
          </a:p>
        </p:txBody>
      </p:sp>
      <p:sp>
        <p:nvSpPr>
          <p:cNvPr id="3" name="Content Placeholder 2"/>
          <p:cNvSpPr>
            <a:spLocks noGrp="1"/>
          </p:cNvSpPr>
          <p:nvPr>
            <p:ph idx="1"/>
          </p:nvPr>
        </p:nvSpPr>
        <p:spPr/>
        <p:txBody>
          <a:bodyPr>
            <a:normAutofit/>
          </a:bodyPr>
          <a:lstStyle/>
          <a:p>
            <a:r>
              <a:rPr lang="en-CA" sz="2800" b="1" dirty="0" smtClean="0"/>
              <a:t>Clean</a:t>
            </a:r>
            <a:r>
              <a:rPr lang="en-CA" sz="2800" dirty="0" smtClean="0"/>
              <a:t> appropriately.  This includes yourself, appliances, surfaces, tools and certain foods (like vegetables).</a:t>
            </a:r>
          </a:p>
          <a:p>
            <a:r>
              <a:rPr lang="en-CA" sz="2800" b="1" dirty="0" smtClean="0"/>
              <a:t>Cook</a:t>
            </a:r>
            <a:r>
              <a:rPr lang="en-CA" sz="2800" dirty="0" smtClean="0"/>
              <a:t> your foods properly to the appropriate internal temperature.  This is the best food-borne illness prevention method!</a:t>
            </a:r>
          </a:p>
          <a:p>
            <a:r>
              <a:rPr lang="en-CA" sz="2800" b="1" dirty="0" smtClean="0"/>
              <a:t>Separate</a:t>
            </a:r>
            <a:r>
              <a:rPr lang="en-CA" sz="2800" dirty="0" smtClean="0"/>
              <a:t> foods that could cause cross-contamination.</a:t>
            </a:r>
          </a:p>
          <a:p>
            <a:r>
              <a:rPr lang="en-CA" sz="2800" b="1" dirty="0" smtClean="0"/>
              <a:t>Chill </a:t>
            </a:r>
            <a:r>
              <a:rPr lang="en-CA" sz="2800" dirty="0" smtClean="0"/>
              <a:t>(and store) fresh and leftover foods at the appropriate temperatures.</a:t>
            </a:r>
          </a:p>
        </p:txBody>
      </p:sp>
    </p:spTree>
    <p:extLst>
      <p:ext uri="{BB962C8B-B14F-4D97-AF65-F5344CB8AC3E}">
        <p14:creationId xmlns:p14="http://schemas.microsoft.com/office/powerpoint/2010/main" val="38563197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Wash Your Hands</a:t>
            </a:r>
            <a:endParaRPr lang="en-US" dirty="0"/>
          </a:p>
        </p:txBody>
      </p:sp>
      <p:pic>
        <p:nvPicPr>
          <p:cNvPr id="4" name="Picture 3"/>
          <p:cNvPicPr>
            <a:picLocks noChangeAspect="1"/>
          </p:cNvPicPr>
          <p:nvPr/>
        </p:nvPicPr>
        <p:blipFill>
          <a:blip r:embed="rId2"/>
          <a:stretch>
            <a:fillRect/>
          </a:stretch>
        </p:blipFill>
        <p:spPr>
          <a:xfrm>
            <a:off x="2901461" y="1954823"/>
            <a:ext cx="6350000" cy="4394200"/>
          </a:xfrm>
          <a:prstGeom prst="rect">
            <a:avLst/>
          </a:prstGeom>
        </p:spPr>
      </p:pic>
    </p:spTree>
    <p:extLst>
      <p:ext uri="{BB962C8B-B14F-4D97-AF65-F5344CB8AC3E}">
        <p14:creationId xmlns:p14="http://schemas.microsoft.com/office/powerpoint/2010/main" val="2898748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61619"/>
            <a:ext cx="10058400" cy="1371600"/>
          </a:xfrm>
        </p:spPr>
        <p:txBody>
          <a:bodyPr>
            <a:normAutofit/>
          </a:bodyPr>
          <a:lstStyle/>
          <a:p>
            <a:r>
              <a:rPr lang="en-CA" sz="3600" dirty="0" smtClean="0"/>
              <a:t>What You Need To Know About Bacteria!</a:t>
            </a:r>
            <a:endParaRPr lang="en-CA" sz="3600" dirty="0"/>
          </a:p>
        </p:txBody>
      </p:sp>
      <p:sp>
        <p:nvSpPr>
          <p:cNvPr id="3" name="Content Placeholder 2"/>
          <p:cNvSpPr>
            <a:spLocks noGrp="1"/>
          </p:cNvSpPr>
          <p:nvPr>
            <p:ph idx="1"/>
          </p:nvPr>
        </p:nvSpPr>
        <p:spPr>
          <a:xfrm>
            <a:off x="657225" y="1562100"/>
            <a:ext cx="11096625" cy="4867275"/>
          </a:xfrm>
        </p:spPr>
        <p:txBody>
          <a:bodyPr>
            <a:normAutofit/>
          </a:bodyPr>
          <a:lstStyle/>
          <a:p>
            <a:r>
              <a:rPr lang="en-CA" sz="2200" dirty="0"/>
              <a:t>Bacteria </a:t>
            </a:r>
            <a:r>
              <a:rPr lang="en-CA" sz="2200" dirty="0" smtClean="0"/>
              <a:t>are microbes (small micro-organisms) and are </a:t>
            </a:r>
            <a:r>
              <a:rPr lang="en-CA" sz="2200" dirty="0"/>
              <a:t>an important part of our environment</a:t>
            </a:r>
            <a:r>
              <a:rPr lang="en-CA" sz="2200" dirty="0" smtClean="0"/>
              <a:t>. </a:t>
            </a:r>
            <a:endParaRPr lang="en-CA" sz="2200" dirty="0" smtClean="0"/>
          </a:p>
          <a:p>
            <a:pPr marL="0" indent="0">
              <a:buNone/>
            </a:pPr>
            <a:endParaRPr lang="en-CA" sz="2200" dirty="0"/>
          </a:p>
          <a:p>
            <a:r>
              <a:rPr lang="en-CA" sz="2200" dirty="0" smtClean="0"/>
              <a:t>Many </a:t>
            </a:r>
            <a:r>
              <a:rPr lang="en-CA" sz="2200" dirty="0"/>
              <a:t>are beneficial or harmless</a:t>
            </a:r>
            <a:r>
              <a:rPr lang="en-CA" sz="2200" b="1" dirty="0"/>
              <a:t>; some </a:t>
            </a:r>
            <a:r>
              <a:rPr lang="en-CA" sz="2200" dirty="0"/>
              <a:t>are harmful</a:t>
            </a:r>
            <a:r>
              <a:rPr lang="en-CA" sz="2200" dirty="0" smtClean="0"/>
              <a:t>.    Harmful bacteria are known as PATHOGENS.</a:t>
            </a:r>
          </a:p>
          <a:p>
            <a:pPr marL="0" indent="0">
              <a:buNone/>
            </a:pPr>
            <a:endParaRPr lang="en-CA" sz="2200" dirty="0" smtClean="0"/>
          </a:p>
          <a:p>
            <a:r>
              <a:rPr lang="en-CA" sz="2200" dirty="0" smtClean="0"/>
              <a:t>We are concerned about pathogens that could cause us to become sick.</a:t>
            </a:r>
          </a:p>
          <a:p>
            <a:pPr marL="0" indent="0">
              <a:buNone/>
            </a:pPr>
            <a:endParaRPr lang="en-CA" sz="2200" dirty="0"/>
          </a:p>
          <a:p>
            <a:r>
              <a:rPr lang="en-CA" sz="2200" dirty="0" smtClean="0"/>
              <a:t> It only takes the right conditions (warmth, moisture, protein source, pH, oxygen &amp; time) for a few pathogens to multiply into many, which can lead to food borne illness.</a:t>
            </a:r>
          </a:p>
          <a:p>
            <a:pPr marL="0" indent="0">
              <a:buNone/>
            </a:pPr>
            <a:endParaRPr lang="en-CA" sz="1900" dirty="0"/>
          </a:p>
          <a:p>
            <a:endParaRPr lang="en-CA" dirty="0"/>
          </a:p>
        </p:txBody>
      </p:sp>
    </p:spTree>
    <p:extLst>
      <p:ext uri="{BB962C8B-B14F-4D97-AF65-F5344CB8AC3E}">
        <p14:creationId xmlns:p14="http://schemas.microsoft.com/office/powerpoint/2010/main" val="35258112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TC103457510[[fn=Savon]]</Template>
  <TotalTime>472</TotalTime>
  <Words>1299</Words>
  <Application>Microsoft Macintosh PowerPoint</Application>
  <PresentationFormat>Custom</PresentationFormat>
  <Paragraphs>154</Paragraphs>
  <Slides>22</Slides>
  <Notes>19</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Savon</vt:lpstr>
      <vt:lpstr>Food safety matters</vt:lpstr>
      <vt:lpstr>Why Study Food Safety?</vt:lpstr>
      <vt:lpstr>Who is Responsible for Food Safety?</vt:lpstr>
      <vt:lpstr>Who Benefits When Food Safety Is Practiced?</vt:lpstr>
      <vt:lpstr>Think About It…</vt:lpstr>
      <vt:lpstr>The Secret to Food Safety Is…</vt:lpstr>
      <vt:lpstr>How To Keep Food Safe…</vt:lpstr>
      <vt:lpstr>Wash Your Hands</vt:lpstr>
      <vt:lpstr>What You Need To Know About Bacteria!</vt:lpstr>
      <vt:lpstr>PowerPoint Presentation</vt:lpstr>
      <vt:lpstr>CROSS CONTAMINATION</vt:lpstr>
      <vt:lpstr>A funny video to illustrate cross contamination.  </vt:lpstr>
      <vt:lpstr>Potentially Unsafe Food Should Be Kept OUT of the Danger Zone!</vt:lpstr>
      <vt:lpstr>Foods in the Danger Zone</vt:lpstr>
      <vt:lpstr>PowerPoint Presentation</vt:lpstr>
      <vt:lpstr>PowerPoint Presentation</vt:lpstr>
      <vt:lpstr>Would You Wash Your Chicken Before Cooking It?</vt:lpstr>
      <vt:lpstr>The previous video showed how it is both unnecessary and unhelpful to wash your chicken before cooking it.  Q:  What did you notice about the path that the bacteria took while the chicken was being washed?  The bottom line:  There's no reason, from a scientific point of view, to think you're making it (the chicken) any safer (by washing it). The only way to kill the bacteria on chicken is to cook it properly.  BUT… you ABSOLUTELY need to wash all vegetables and fruit before cooking or consuming them. </vt:lpstr>
      <vt:lpstr>A Couple of Things to Keep In Mind…</vt:lpstr>
      <vt:lpstr>Key Ideas To Remember</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safety matters</dc:title>
  <dc:creator>Carrie</dc:creator>
  <cp:lastModifiedBy>Mike Rotsma</cp:lastModifiedBy>
  <cp:revision>37</cp:revision>
  <dcterms:created xsi:type="dcterms:W3CDTF">2013-09-03T20:38:26Z</dcterms:created>
  <dcterms:modified xsi:type="dcterms:W3CDTF">2014-09-02T23:11:19Z</dcterms:modified>
</cp:coreProperties>
</file>