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5" r:id="rId5"/>
    <p:sldId id="276" r:id="rId6"/>
    <p:sldId id="271" r:id="rId7"/>
    <p:sldId id="259" r:id="rId8"/>
    <p:sldId id="260" r:id="rId9"/>
    <p:sldId id="261" r:id="rId10"/>
    <p:sldId id="262" r:id="rId11"/>
    <p:sldId id="264" r:id="rId12"/>
    <p:sldId id="265" r:id="rId13"/>
    <p:sldId id="266" r:id="rId14"/>
    <p:sldId id="272" r:id="rId15"/>
    <p:sldId id="269" r:id="rId16"/>
    <p:sldId id="267" r:id="rId17"/>
    <p:sldId id="273" r:id="rId18"/>
    <p:sldId id="274" r:id="rId19"/>
    <p:sldId id="270"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552"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2016-03-02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2016-03-02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2016-03-02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2016-03-02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2016-03-02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2016-03-02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2016-03-02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2016-03-02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2016-03-02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2016-03-02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2016-03-02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2016-03-02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2016-03-02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2016-03-02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2016-03-02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2016-03-02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2016-03-02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2016-03-02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png"/><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15.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BRI-A3vakV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9.jpg"/><Relationship Id="rId1" Type="http://schemas.openxmlformats.org/officeDocument/2006/relationships/slideLayout" Target="../slideLayouts/slideLayout15.xml"/><Relationship Id="rId2"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a1dQlyNVpTI%23at=9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Food And </a:t>
            </a:r>
            <a:r>
              <a:rPr lang="en-CA" dirty="0" err="1" smtClean="0"/>
              <a:t>CUlture</a:t>
            </a:r>
            <a:endParaRPr lang="en-CA" dirty="0"/>
          </a:p>
        </p:txBody>
      </p:sp>
      <p:sp>
        <p:nvSpPr>
          <p:cNvPr id="3" name="Subtitle 2"/>
          <p:cNvSpPr>
            <a:spLocks noGrp="1"/>
          </p:cNvSpPr>
          <p:nvPr>
            <p:ph type="subTitle" idx="1"/>
          </p:nvPr>
        </p:nvSpPr>
        <p:spPr/>
        <p:txBody>
          <a:bodyPr>
            <a:normAutofit fontScale="92500" lnSpcReduction="10000"/>
          </a:bodyPr>
          <a:lstStyle/>
          <a:p>
            <a:r>
              <a:rPr lang="en-CA" dirty="0" smtClean="0"/>
              <a:t>Culture and </a:t>
            </a:r>
            <a:r>
              <a:rPr lang="en-CA" dirty="0" err="1" smtClean="0"/>
              <a:t>Foodways</a:t>
            </a:r>
            <a:r>
              <a:rPr lang="en-CA" dirty="0" smtClean="0"/>
              <a:t> – Introductory Lesson</a:t>
            </a:r>
          </a:p>
          <a:p>
            <a:r>
              <a:rPr lang="en-CA" dirty="0" smtClean="0"/>
              <a:t>By Ms. Clarkson, 2013</a:t>
            </a:r>
            <a:endParaRPr lang="en-CA" dirty="0"/>
          </a:p>
        </p:txBody>
      </p:sp>
    </p:spTree>
    <p:extLst>
      <p:ext uri="{BB962C8B-B14F-4D97-AF65-F5344CB8AC3E}">
        <p14:creationId xmlns:p14="http://schemas.microsoft.com/office/powerpoint/2010/main" val="4095090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761999"/>
            <a:ext cx="11083505" cy="1303867"/>
          </a:xfrm>
        </p:spPr>
        <p:txBody>
          <a:bodyPr/>
          <a:lstStyle/>
          <a:p>
            <a:r>
              <a:rPr lang="en-CA" b="1" dirty="0" smtClean="0"/>
              <a:t>Our food choices are influenced by…</a:t>
            </a:r>
            <a:endParaRPr lang="en-CA" b="1" dirty="0"/>
          </a:p>
        </p:txBody>
      </p:sp>
      <p:sp>
        <p:nvSpPr>
          <p:cNvPr id="3" name="Text Placeholder 2"/>
          <p:cNvSpPr>
            <a:spLocks noGrp="1"/>
          </p:cNvSpPr>
          <p:nvPr>
            <p:ph type="body" idx="1"/>
          </p:nvPr>
        </p:nvSpPr>
        <p:spPr>
          <a:xfrm>
            <a:off x="685799" y="1867646"/>
            <a:ext cx="3456432" cy="617320"/>
          </a:xfrm>
        </p:spPr>
        <p:txBody>
          <a:bodyPr/>
          <a:lstStyle/>
          <a:p>
            <a:r>
              <a:rPr lang="en-CA" dirty="0" smtClean="0"/>
              <a:t>Cultural Factors	</a:t>
            </a:r>
            <a:endParaRPr lang="en-CA" dirty="0"/>
          </a:p>
        </p:txBody>
      </p:sp>
      <p:sp>
        <p:nvSpPr>
          <p:cNvPr id="4" name="Text Placeholder 3"/>
          <p:cNvSpPr>
            <a:spLocks noGrp="1"/>
          </p:cNvSpPr>
          <p:nvPr>
            <p:ph type="body" sz="half" idx="15"/>
          </p:nvPr>
        </p:nvSpPr>
        <p:spPr>
          <a:xfrm>
            <a:off x="685799" y="2760453"/>
            <a:ext cx="3456432" cy="3314132"/>
          </a:xfrm>
        </p:spPr>
        <p:txBody>
          <a:bodyPr/>
          <a:lstStyle/>
          <a:p>
            <a:pPr marL="285750" indent="-285750">
              <a:buFont typeface="Arial" panose="020B0604020202020204" pitchFamily="34" charset="0"/>
              <a:buChar char="•"/>
            </a:pPr>
            <a:r>
              <a:rPr lang="en-CA" dirty="0" smtClean="0"/>
              <a:t>Country of Origin</a:t>
            </a:r>
          </a:p>
          <a:p>
            <a:pPr marL="285750" indent="-285750">
              <a:buFont typeface="Arial" panose="020B0604020202020204" pitchFamily="34" charset="0"/>
              <a:buChar char="•"/>
            </a:pPr>
            <a:r>
              <a:rPr lang="en-CA" dirty="0" smtClean="0"/>
              <a:t>Religion</a:t>
            </a:r>
          </a:p>
          <a:p>
            <a:pPr marL="285750" indent="-285750">
              <a:buFont typeface="Arial" panose="020B0604020202020204" pitchFamily="34" charset="0"/>
              <a:buChar char="•"/>
            </a:pPr>
            <a:r>
              <a:rPr lang="en-CA" dirty="0" smtClean="0"/>
              <a:t>Holidays</a:t>
            </a:r>
          </a:p>
          <a:p>
            <a:pPr marL="285750" indent="-285750">
              <a:buFont typeface="Arial" panose="020B0604020202020204" pitchFamily="34" charset="0"/>
              <a:buChar char="•"/>
            </a:pPr>
            <a:r>
              <a:rPr lang="en-CA" dirty="0" smtClean="0"/>
              <a:t>Celebrations</a:t>
            </a:r>
          </a:p>
          <a:p>
            <a:pPr marL="285750" indent="-285750">
              <a:buFont typeface="Arial" panose="020B0604020202020204" pitchFamily="34" charset="0"/>
              <a:buChar char="•"/>
            </a:pPr>
            <a:r>
              <a:rPr lang="en-CA" dirty="0" smtClean="0"/>
              <a:t>Traditions</a:t>
            </a:r>
          </a:p>
          <a:p>
            <a:pPr marL="285750" indent="-285750">
              <a:buFont typeface="Arial" panose="020B0604020202020204" pitchFamily="34" charset="0"/>
              <a:buChar char="•"/>
            </a:pPr>
            <a:r>
              <a:rPr lang="en-CA" dirty="0" smtClean="0"/>
              <a:t>Folklore</a:t>
            </a:r>
          </a:p>
          <a:p>
            <a:pPr marL="285750" indent="-285750">
              <a:buFont typeface="Arial" panose="020B0604020202020204" pitchFamily="34" charset="0"/>
              <a:buChar char="•"/>
            </a:pPr>
            <a:r>
              <a:rPr lang="en-CA" dirty="0" smtClean="0"/>
              <a:t>Ethnic Group</a:t>
            </a:r>
          </a:p>
          <a:p>
            <a:pPr marL="285750" indent="-285750">
              <a:buFont typeface="Arial" panose="020B0604020202020204" pitchFamily="34" charset="0"/>
              <a:buChar char="•"/>
            </a:pPr>
            <a:r>
              <a:rPr lang="en-CA" dirty="0" smtClean="0"/>
              <a:t>Food Taboos / Limitations</a:t>
            </a:r>
          </a:p>
          <a:p>
            <a:pPr marL="285750" indent="-285750">
              <a:buFont typeface="Arial" panose="020B0604020202020204" pitchFamily="34" charset="0"/>
              <a:buChar char="•"/>
            </a:pPr>
            <a:r>
              <a:rPr lang="en-CA" dirty="0" smtClean="0"/>
              <a:t>Preferred Ingredients</a:t>
            </a:r>
          </a:p>
          <a:p>
            <a:pPr marL="285750" indent="-285750">
              <a:buFont typeface="Arial" panose="020B0604020202020204" pitchFamily="34" charset="0"/>
              <a:buChar char="•"/>
            </a:pPr>
            <a:r>
              <a:rPr lang="en-CA" dirty="0" smtClean="0"/>
              <a:t>Education</a:t>
            </a:r>
          </a:p>
          <a:p>
            <a:pPr marL="285750" indent="-285750">
              <a:buFont typeface="Arial" panose="020B0604020202020204" pitchFamily="34" charset="0"/>
              <a:buChar char="•"/>
            </a:pPr>
            <a:endParaRPr lang="en-CA" dirty="0" smtClean="0"/>
          </a:p>
          <a:p>
            <a:pPr marL="285750" indent="-285750">
              <a:buFont typeface="Arial" panose="020B0604020202020204" pitchFamily="34" charset="0"/>
              <a:buChar char="•"/>
            </a:pPr>
            <a:endParaRPr lang="en-CA" dirty="0" smtClean="0"/>
          </a:p>
        </p:txBody>
      </p:sp>
      <p:sp>
        <p:nvSpPr>
          <p:cNvPr id="5" name="Text Placeholder 4"/>
          <p:cNvSpPr>
            <a:spLocks noGrp="1"/>
          </p:cNvSpPr>
          <p:nvPr>
            <p:ph type="body" sz="quarter" idx="3"/>
          </p:nvPr>
        </p:nvSpPr>
        <p:spPr>
          <a:xfrm>
            <a:off x="4297847" y="1864901"/>
            <a:ext cx="3456432" cy="711201"/>
          </a:xfrm>
        </p:spPr>
        <p:txBody>
          <a:bodyPr/>
          <a:lstStyle/>
          <a:p>
            <a:endParaRPr lang="en-CA" dirty="0" smtClean="0"/>
          </a:p>
          <a:p>
            <a:endParaRPr lang="en-CA" dirty="0"/>
          </a:p>
          <a:p>
            <a:r>
              <a:rPr lang="en-CA" dirty="0" smtClean="0"/>
              <a:t>Social / Psychological Factors	</a:t>
            </a:r>
            <a:endParaRPr lang="en-CA" dirty="0"/>
          </a:p>
        </p:txBody>
      </p:sp>
      <p:sp>
        <p:nvSpPr>
          <p:cNvPr id="6" name="Text Placeholder 5"/>
          <p:cNvSpPr>
            <a:spLocks noGrp="1"/>
          </p:cNvSpPr>
          <p:nvPr>
            <p:ph type="body" sz="half" idx="16"/>
          </p:nvPr>
        </p:nvSpPr>
        <p:spPr>
          <a:xfrm>
            <a:off x="4297847" y="2760453"/>
            <a:ext cx="3527385" cy="3856007"/>
          </a:xfrm>
        </p:spPr>
        <p:txBody>
          <a:bodyPr>
            <a:normAutofit fontScale="92500" lnSpcReduction="20000"/>
          </a:bodyPr>
          <a:lstStyle/>
          <a:p>
            <a:pPr marL="285750" indent="-285750">
              <a:buFont typeface="Arial" panose="020B0604020202020204" pitchFamily="34" charset="0"/>
              <a:buChar char="•"/>
            </a:pPr>
            <a:r>
              <a:rPr lang="en-CA" dirty="0" smtClean="0"/>
              <a:t>Family</a:t>
            </a:r>
          </a:p>
          <a:p>
            <a:pPr marL="285750" indent="-285750">
              <a:buFont typeface="Arial" panose="020B0604020202020204" pitchFamily="34" charset="0"/>
              <a:buChar char="•"/>
            </a:pPr>
            <a:r>
              <a:rPr lang="en-CA" dirty="0" smtClean="0"/>
              <a:t>Lifestyle</a:t>
            </a:r>
          </a:p>
          <a:p>
            <a:pPr marL="285750" indent="-285750">
              <a:buFont typeface="Arial" panose="020B0604020202020204" pitchFamily="34" charset="0"/>
              <a:buChar char="•"/>
            </a:pPr>
            <a:r>
              <a:rPr lang="en-CA" dirty="0" smtClean="0"/>
              <a:t>Eating Patterns</a:t>
            </a:r>
          </a:p>
          <a:p>
            <a:pPr marL="285750" indent="-285750">
              <a:buFont typeface="Arial" panose="020B0604020202020204" pitchFamily="34" charset="0"/>
              <a:buChar char="•"/>
            </a:pPr>
            <a:r>
              <a:rPr lang="en-CA" dirty="0" smtClean="0"/>
              <a:t>Money and Time Available</a:t>
            </a:r>
          </a:p>
          <a:p>
            <a:pPr marL="285750" indent="-285750">
              <a:buFont typeface="Arial" panose="020B0604020202020204" pitchFamily="34" charset="0"/>
              <a:buChar char="•"/>
            </a:pPr>
            <a:r>
              <a:rPr lang="en-CA" dirty="0" smtClean="0"/>
              <a:t>Friends</a:t>
            </a:r>
          </a:p>
          <a:p>
            <a:pPr marL="285750" indent="-285750">
              <a:buFont typeface="Arial" panose="020B0604020202020204" pitchFamily="34" charset="0"/>
              <a:buChar char="•"/>
            </a:pPr>
            <a:r>
              <a:rPr lang="en-CA" dirty="0" smtClean="0"/>
              <a:t>Advertising</a:t>
            </a:r>
          </a:p>
          <a:p>
            <a:pPr marL="285750" indent="-285750">
              <a:buFont typeface="Arial" panose="020B0604020202020204" pitchFamily="34" charset="0"/>
              <a:buChar char="•"/>
            </a:pPr>
            <a:r>
              <a:rPr lang="en-CA" dirty="0" smtClean="0"/>
              <a:t>Media</a:t>
            </a:r>
          </a:p>
          <a:p>
            <a:pPr marL="285750" indent="-285750">
              <a:buFont typeface="Arial" panose="020B0604020202020204" pitchFamily="34" charset="0"/>
              <a:buChar char="•"/>
            </a:pPr>
            <a:r>
              <a:rPr lang="en-CA" dirty="0" smtClean="0"/>
              <a:t>Food Fads and Fallacies</a:t>
            </a:r>
          </a:p>
          <a:p>
            <a:pPr marL="285750" indent="-285750">
              <a:buFont typeface="Arial" panose="020B0604020202020204" pitchFamily="34" charset="0"/>
              <a:buChar char="•"/>
            </a:pPr>
            <a:r>
              <a:rPr lang="en-CA" dirty="0" smtClean="0"/>
              <a:t>Health</a:t>
            </a:r>
          </a:p>
          <a:p>
            <a:pPr marL="285750" indent="-285750">
              <a:buFont typeface="Arial" panose="020B0604020202020204" pitchFamily="34" charset="0"/>
              <a:buChar char="•"/>
            </a:pPr>
            <a:r>
              <a:rPr lang="en-CA" dirty="0" smtClean="0"/>
              <a:t>Convenience</a:t>
            </a:r>
          </a:p>
          <a:p>
            <a:pPr marL="285750" indent="-285750">
              <a:buFont typeface="Arial" panose="020B0604020202020204" pitchFamily="34" charset="0"/>
              <a:buChar char="•"/>
            </a:pPr>
            <a:r>
              <a:rPr lang="en-CA" dirty="0" smtClean="0"/>
              <a:t>Mood, Thoughts, Feelings</a:t>
            </a:r>
          </a:p>
          <a:p>
            <a:pPr marL="285750" indent="-285750">
              <a:buFont typeface="Arial" panose="020B0604020202020204" pitchFamily="34" charset="0"/>
              <a:buChar char="•"/>
            </a:pPr>
            <a:r>
              <a:rPr lang="en-CA" dirty="0" smtClean="0"/>
              <a:t>Memories</a:t>
            </a:r>
          </a:p>
          <a:p>
            <a:pPr marL="285750" indent="-285750">
              <a:buFont typeface="Arial" panose="020B0604020202020204" pitchFamily="34" charset="0"/>
              <a:buChar char="•"/>
            </a:pPr>
            <a:r>
              <a:rPr lang="en-CA" dirty="0" smtClean="0"/>
              <a:t>Body Image</a:t>
            </a:r>
          </a:p>
          <a:p>
            <a:pPr marL="285750" indent="-285750">
              <a:buFont typeface="Arial" panose="020B0604020202020204" pitchFamily="34" charset="0"/>
              <a:buChar char="•"/>
            </a:pPr>
            <a:r>
              <a:rPr lang="en-CA" dirty="0" smtClean="0"/>
              <a:t>Skills, Equipment Available</a:t>
            </a:r>
          </a:p>
          <a:p>
            <a:pPr marL="285750" indent="-285750">
              <a:buFont typeface="Arial" panose="020B0604020202020204" pitchFamily="34" charset="0"/>
              <a:buChar char="•"/>
            </a:pPr>
            <a:endParaRPr lang="en-CA" dirty="0"/>
          </a:p>
        </p:txBody>
      </p:sp>
      <p:sp>
        <p:nvSpPr>
          <p:cNvPr id="7" name="Text Placeholder 6"/>
          <p:cNvSpPr>
            <a:spLocks noGrp="1"/>
          </p:cNvSpPr>
          <p:nvPr>
            <p:ph type="body" sz="quarter" idx="13"/>
          </p:nvPr>
        </p:nvSpPr>
        <p:spPr>
          <a:xfrm>
            <a:off x="8049767" y="1823364"/>
            <a:ext cx="3456432" cy="626534"/>
          </a:xfrm>
        </p:spPr>
        <p:txBody>
          <a:bodyPr/>
          <a:lstStyle/>
          <a:p>
            <a:r>
              <a:rPr lang="en-CA" dirty="0" smtClean="0"/>
              <a:t>Food Supply Factors</a:t>
            </a:r>
            <a:endParaRPr lang="en-CA" dirty="0"/>
          </a:p>
        </p:txBody>
      </p:sp>
      <p:sp>
        <p:nvSpPr>
          <p:cNvPr id="8" name="Text Placeholder 7"/>
          <p:cNvSpPr>
            <a:spLocks noGrp="1"/>
          </p:cNvSpPr>
          <p:nvPr>
            <p:ph type="body" sz="half" idx="17"/>
          </p:nvPr>
        </p:nvSpPr>
        <p:spPr>
          <a:xfrm>
            <a:off x="8051801" y="2576102"/>
            <a:ext cx="3456432" cy="3642595"/>
          </a:xfrm>
        </p:spPr>
        <p:txBody>
          <a:bodyPr>
            <a:normAutofit/>
          </a:bodyPr>
          <a:lstStyle/>
          <a:p>
            <a:pPr marL="285750" indent="-285750">
              <a:buFont typeface="Arial" panose="020B0604020202020204" pitchFamily="34" charset="0"/>
              <a:buChar char="•"/>
            </a:pPr>
            <a:r>
              <a:rPr lang="en-CA" dirty="0" smtClean="0"/>
              <a:t>Flavours and Spices Available</a:t>
            </a:r>
          </a:p>
          <a:p>
            <a:pPr marL="285750" indent="-285750">
              <a:buFont typeface="Arial" panose="020B0604020202020204" pitchFamily="34" charset="0"/>
              <a:buChar char="•"/>
            </a:pPr>
            <a:r>
              <a:rPr lang="en-CA" dirty="0" smtClean="0"/>
              <a:t>Rural / Urban Environment</a:t>
            </a:r>
          </a:p>
          <a:p>
            <a:pPr marL="285750" indent="-285750">
              <a:buFont typeface="Arial" panose="020B0604020202020204" pitchFamily="34" charset="0"/>
              <a:buChar char="•"/>
            </a:pPr>
            <a:r>
              <a:rPr lang="en-CA" dirty="0" smtClean="0"/>
              <a:t>Climate, Weather</a:t>
            </a:r>
          </a:p>
          <a:p>
            <a:pPr marL="285750" indent="-285750">
              <a:buFont typeface="Arial" panose="020B0604020202020204" pitchFamily="34" charset="0"/>
              <a:buChar char="•"/>
            </a:pPr>
            <a:r>
              <a:rPr lang="en-CA" dirty="0" smtClean="0"/>
              <a:t>Geography, Landscape</a:t>
            </a:r>
          </a:p>
          <a:p>
            <a:pPr marL="285750" indent="-285750">
              <a:buFont typeface="Arial" panose="020B0604020202020204" pitchFamily="34" charset="0"/>
              <a:buChar char="•"/>
            </a:pPr>
            <a:r>
              <a:rPr lang="en-CA" dirty="0" smtClean="0"/>
              <a:t>Economy</a:t>
            </a:r>
          </a:p>
          <a:p>
            <a:pPr marL="285750" indent="-285750">
              <a:buFont typeface="Arial" panose="020B0604020202020204" pitchFamily="34" charset="0"/>
              <a:buChar char="•"/>
            </a:pPr>
            <a:r>
              <a:rPr lang="en-CA" dirty="0" smtClean="0"/>
              <a:t>Trading Partners</a:t>
            </a:r>
          </a:p>
          <a:p>
            <a:pPr marL="285750" indent="-285750">
              <a:buFont typeface="Arial" panose="020B0604020202020204" pitchFamily="34" charset="0"/>
              <a:buChar char="•"/>
            </a:pPr>
            <a:r>
              <a:rPr lang="en-CA" dirty="0" smtClean="0"/>
              <a:t>Agriculture</a:t>
            </a:r>
          </a:p>
          <a:p>
            <a:pPr marL="285750" indent="-285750">
              <a:buFont typeface="Arial" panose="020B0604020202020204" pitchFamily="34" charset="0"/>
              <a:buChar char="•"/>
            </a:pPr>
            <a:r>
              <a:rPr lang="en-CA" dirty="0" smtClean="0"/>
              <a:t>Government</a:t>
            </a:r>
          </a:p>
          <a:p>
            <a:pPr marL="285750" indent="-285750">
              <a:buFont typeface="Arial" panose="020B0604020202020204" pitchFamily="34" charset="0"/>
              <a:buChar char="•"/>
            </a:pPr>
            <a:r>
              <a:rPr lang="en-CA" dirty="0" smtClean="0"/>
              <a:t>Technology</a:t>
            </a:r>
          </a:p>
          <a:p>
            <a:pPr marL="285750" indent="-285750">
              <a:buFont typeface="Arial" panose="020B0604020202020204" pitchFamily="34" charset="0"/>
              <a:buChar char="•"/>
            </a:pPr>
            <a:r>
              <a:rPr lang="en-CA" dirty="0" smtClean="0"/>
              <a:t>Availability / Seasonality</a:t>
            </a:r>
          </a:p>
          <a:p>
            <a:pPr marL="285750" indent="-285750">
              <a:buFont typeface="Arial" panose="020B0604020202020204" pitchFamily="34" charset="0"/>
              <a:buChar char="•"/>
            </a:pPr>
            <a:r>
              <a:rPr lang="en-CA" dirty="0" smtClean="0"/>
              <a:t>Food Safety</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40865799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8029" y="1388853"/>
            <a:ext cx="4174146" cy="2889849"/>
          </a:xfrm>
          <a:prstGeom prst="rect">
            <a:avLst/>
          </a:prstGeom>
        </p:spPr>
      </p:pic>
      <p:sp>
        <p:nvSpPr>
          <p:cNvPr id="2" name="Title 1"/>
          <p:cNvSpPr>
            <a:spLocks noGrp="1"/>
          </p:cNvSpPr>
          <p:nvPr>
            <p:ph type="title"/>
          </p:nvPr>
        </p:nvSpPr>
        <p:spPr/>
        <p:txBody>
          <a:bodyPr>
            <a:normAutofit fontScale="90000"/>
          </a:bodyPr>
          <a:lstStyle/>
          <a:p>
            <a:r>
              <a:rPr lang="en-CA" dirty="0" smtClean="0"/>
              <a:t>What Factors could be involved in the food choices being made above?</a:t>
            </a:r>
            <a:endParaRPr lang="en-CA" dirty="0"/>
          </a:p>
        </p:txBody>
      </p:sp>
      <p:sp>
        <p:nvSpPr>
          <p:cNvPr id="4" name="Text Placeholder 3"/>
          <p:cNvSpPr>
            <a:spLocks noGrp="1"/>
          </p:cNvSpPr>
          <p:nvPr>
            <p:ph type="body" sz="half" idx="2"/>
          </p:nvPr>
        </p:nvSpPr>
        <p:spPr>
          <a:xfrm>
            <a:off x="7638691" y="8216783"/>
            <a:ext cx="10820400" cy="701969"/>
          </a:xfrm>
        </p:spPr>
        <p:txBody>
          <a:bodyPr/>
          <a:lstStyle/>
          <a:p>
            <a:r>
              <a:rPr lang="en-CA" dirty="0" smtClean="0"/>
              <a:t>What factors are contributing to the food choices being made in the pictures above?</a:t>
            </a:r>
            <a:endParaRPr lang="en-CA" dirty="0"/>
          </a:p>
        </p:txBody>
      </p:sp>
      <p:pic>
        <p:nvPicPr>
          <p:cNvPr id="1028" name="Picture 4" descr="http://ak1.picdn.net/shutterstock/videos/1404205/preview/stock-footage-two-female-friends-chatting-in-restaurant-outdoors-camera-stabilizer-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466" y="1679305"/>
            <a:ext cx="38100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374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FOODWAYS, availability and acceptability are Important parts of culture…</a:t>
            </a:r>
            <a:endParaRPr lang="en-CA" dirty="0"/>
          </a:p>
        </p:txBody>
      </p:sp>
      <p:sp>
        <p:nvSpPr>
          <p:cNvPr id="3" name="Content Placeholder 2"/>
          <p:cNvSpPr>
            <a:spLocks noGrp="1"/>
          </p:cNvSpPr>
          <p:nvPr>
            <p:ph idx="1"/>
          </p:nvPr>
        </p:nvSpPr>
        <p:spPr/>
        <p:txBody>
          <a:bodyPr>
            <a:normAutofit lnSpcReduction="10000"/>
          </a:bodyPr>
          <a:lstStyle/>
          <a:p>
            <a:r>
              <a:rPr lang="en-CA" b="1" dirty="0" smtClean="0"/>
              <a:t>FOODWAYS</a:t>
            </a:r>
            <a:r>
              <a:rPr lang="en-CA" dirty="0" smtClean="0"/>
              <a:t> is about the way we eat based on a combination of personal, societal and cultural influences.</a:t>
            </a:r>
          </a:p>
          <a:p>
            <a:r>
              <a:rPr lang="en-CA" dirty="0" smtClean="0"/>
              <a:t>A society’s </a:t>
            </a:r>
            <a:r>
              <a:rPr lang="en-CA" dirty="0" err="1" smtClean="0"/>
              <a:t>foodways</a:t>
            </a:r>
            <a:r>
              <a:rPr lang="en-CA" dirty="0" smtClean="0"/>
              <a:t> determine:	</a:t>
            </a:r>
          </a:p>
          <a:p>
            <a:pPr lvl="1"/>
            <a:r>
              <a:rPr lang="en-CA" dirty="0" smtClean="0"/>
              <a:t>How food is acquired</a:t>
            </a:r>
          </a:p>
          <a:p>
            <a:pPr lvl="1"/>
            <a:r>
              <a:rPr lang="en-CA" dirty="0" smtClean="0"/>
              <a:t>Which foods are consumed</a:t>
            </a:r>
          </a:p>
          <a:p>
            <a:pPr lvl="1"/>
            <a:r>
              <a:rPr lang="en-CA" dirty="0" smtClean="0"/>
              <a:t>How foods are prepared</a:t>
            </a:r>
          </a:p>
          <a:p>
            <a:pPr lvl="1"/>
            <a:r>
              <a:rPr lang="en-CA" dirty="0" smtClean="0"/>
              <a:t>Who prepares the food</a:t>
            </a:r>
          </a:p>
          <a:p>
            <a:pPr lvl="1"/>
            <a:r>
              <a:rPr lang="en-CA" dirty="0" smtClean="0"/>
              <a:t>Who eats the food and with whom</a:t>
            </a:r>
          </a:p>
          <a:p>
            <a:pPr lvl="1"/>
            <a:r>
              <a:rPr lang="en-CA" dirty="0" smtClean="0"/>
              <a:t>When foods are eaten, and in what quantity</a:t>
            </a:r>
          </a:p>
          <a:p>
            <a:pPr lvl="1"/>
            <a:endParaRPr lang="en-CA" dirty="0" smtClean="0"/>
          </a:p>
          <a:p>
            <a:pPr lvl="1"/>
            <a:r>
              <a:rPr lang="en-CA" dirty="0" err="1" smtClean="0"/>
              <a:t>Foodways</a:t>
            </a:r>
            <a:r>
              <a:rPr lang="en-CA" dirty="0" smtClean="0"/>
              <a:t> can change over time, depending on exposure to foreign cultures, economic development, or under the guidance of health experts or government initiatives.</a:t>
            </a:r>
          </a:p>
        </p:txBody>
      </p:sp>
      <p:sp>
        <p:nvSpPr>
          <p:cNvPr id="4" name="Rectangle 3"/>
          <p:cNvSpPr/>
          <p:nvPr/>
        </p:nvSpPr>
        <p:spPr>
          <a:xfrm>
            <a:off x="7263442" y="3001992"/>
            <a:ext cx="3571335" cy="1656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t>Q:  </a:t>
            </a:r>
            <a:r>
              <a:rPr lang="en-CA" dirty="0" smtClean="0"/>
              <a:t>How would you describe the FOODWAYS you observe here in Canada?</a:t>
            </a:r>
            <a:endParaRPr lang="en-CA" dirty="0"/>
          </a:p>
        </p:txBody>
      </p:sp>
    </p:spTree>
    <p:extLst>
      <p:ext uri="{BB962C8B-B14F-4D97-AF65-F5344CB8AC3E}">
        <p14:creationId xmlns:p14="http://schemas.microsoft.com/office/powerpoint/2010/main" val="14254153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Availability and acceptability</a:t>
            </a:r>
            <a:endParaRPr lang="en-CA" dirty="0"/>
          </a:p>
        </p:txBody>
      </p:sp>
      <p:sp>
        <p:nvSpPr>
          <p:cNvPr id="3" name="Content Placeholder 2"/>
          <p:cNvSpPr>
            <a:spLocks noGrp="1"/>
          </p:cNvSpPr>
          <p:nvPr>
            <p:ph sz="half" idx="1"/>
          </p:nvPr>
        </p:nvSpPr>
        <p:spPr/>
        <p:txBody>
          <a:bodyPr>
            <a:normAutofit fontScale="92500"/>
          </a:bodyPr>
          <a:lstStyle/>
          <a:p>
            <a:r>
              <a:rPr lang="en-CA" b="1" dirty="0" smtClean="0"/>
              <a:t>Availability</a:t>
            </a:r>
            <a:r>
              <a:rPr lang="en-CA" dirty="0" smtClean="0"/>
              <a:t> of food is determined by biological and climatic factors in addition to the nature of production, marketing and distribution of food (economic factors)</a:t>
            </a:r>
          </a:p>
          <a:p>
            <a:r>
              <a:rPr lang="en-CA" dirty="0" smtClean="0"/>
              <a:t>E.g.  Poor farmers who grow bananas for export but have no land to use to grow food to feed themselves.</a:t>
            </a:r>
            <a:endParaRPr lang="en-CA" dirty="0"/>
          </a:p>
        </p:txBody>
      </p:sp>
      <p:sp>
        <p:nvSpPr>
          <p:cNvPr id="4" name="Content Placeholder 3"/>
          <p:cNvSpPr>
            <a:spLocks noGrp="1"/>
          </p:cNvSpPr>
          <p:nvPr>
            <p:ph sz="half" idx="2"/>
          </p:nvPr>
        </p:nvSpPr>
        <p:spPr/>
        <p:txBody>
          <a:bodyPr>
            <a:normAutofit fontScale="92500"/>
          </a:bodyPr>
          <a:lstStyle/>
          <a:p>
            <a:r>
              <a:rPr lang="en-CA" b="1" dirty="0" smtClean="0"/>
              <a:t>Acceptability</a:t>
            </a:r>
            <a:r>
              <a:rPr lang="en-CA" dirty="0" smtClean="0"/>
              <a:t> of food depends on personal and cultural associations.</a:t>
            </a:r>
          </a:p>
          <a:p>
            <a:r>
              <a:rPr lang="en-CA" dirty="0" smtClean="0"/>
              <a:t>For example, many of us turn up our noses at eating horse meat, dog meat, or insects, although in other parts of the world, these foods are widely eaten because they are nutritious.</a:t>
            </a:r>
          </a:p>
          <a:p>
            <a:r>
              <a:rPr lang="en-CA" dirty="0" smtClean="0"/>
              <a:t>Personal preference and associations also determine our own “acceptability” of food.  Something may remind us of happy times and we choose to eat it, whereas something else may have negative associations, so we avoid it.</a:t>
            </a:r>
            <a:endParaRPr lang="en-CA" dirty="0"/>
          </a:p>
        </p:txBody>
      </p:sp>
      <p:sp>
        <p:nvSpPr>
          <p:cNvPr id="5" name="Rectangle 4"/>
          <p:cNvSpPr/>
          <p:nvPr/>
        </p:nvSpPr>
        <p:spPr>
          <a:xfrm>
            <a:off x="1112808" y="5175849"/>
            <a:ext cx="4502988" cy="1112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smtClean="0">
                <a:effectLst>
                  <a:outerShdw blurRad="38100" dist="38100" dir="2700000" algn="tl">
                    <a:srgbClr val="000000">
                      <a:alpha val="43137"/>
                    </a:srgbClr>
                  </a:outerShdw>
                </a:effectLst>
              </a:rPr>
              <a:t>Q:  What foods are not acceptable to you for eating?  Why not? </a:t>
            </a:r>
            <a:endParaRPr lang="en-CA"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468478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Would you eat that?</a:t>
            </a:r>
            <a:endParaRPr lang="en-CA" dirty="0"/>
          </a:p>
        </p:txBody>
      </p:sp>
      <p:sp>
        <p:nvSpPr>
          <p:cNvPr id="3" name="Text Placeholder 2"/>
          <p:cNvSpPr>
            <a:spLocks noGrp="1"/>
          </p:cNvSpPr>
          <p:nvPr>
            <p:ph type="body" idx="1"/>
          </p:nvPr>
        </p:nvSpPr>
        <p:spPr/>
        <p:txBody>
          <a:bodyPr/>
          <a:lstStyle/>
          <a:p>
            <a:endParaRPr lang="en-CA"/>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14177" b="14177"/>
          <a:stretch>
            <a:fillRect/>
          </a:stretch>
        </p:blipFill>
        <p:spPr>
          <a:effectLst>
            <a:outerShdw blurRad="50800" dist="50800" dir="5400000" algn="tl" rotWithShape="0">
              <a:srgbClr val="000000">
                <a:alpha val="43000"/>
              </a:srgbClr>
            </a:outerShdw>
            <a:softEdge rad="139700"/>
          </a:effectLst>
        </p:spPr>
      </p:pic>
      <p:sp>
        <p:nvSpPr>
          <p:cNvPr id="5" name="Text Placeholder 4"/>
          <p:cNvSpPr>
            <a:spLocks noGrp="1"/>
          </p:cNvSpPr>
          <p:nvPr>
            <p:ph type="body" sz="half" idx="18"/>
          </p:nvPr>
        </p:nvSpPr>
        <p:spPr/>
        <p:txBody>
          <a:bodyPr/>
          <a:lstStyle/>
          <a:p>
            <a:endParaRPr lang="en-CA" dirty="0"/>
          </a:p>
        </p:txBody>
      </p:sp>
      <p:sp>
        <p:nvSpPr>
          <p:cNvPr id="6" name="Text Placeholder 5"/>
          <p:cNvSpPr>
            <a:spLocks noGrp="1"/>
          </p:cNvSpPr>
          <p:nvPr>
            <p:ph type="body" sz="quarter" idx="3"/>
          </p:nvPr>
        </p:nvSpPr>
        <p:spPr/>
        <p:txBody>
          <a:bodyPr/>
          <a:lstStyle/>
          <a:p>
            <a:endParaRPr lang="en-CA"/>
          </a:p>
        </p:txBody>
      </p:sp>
      <p:pic>
        <p:nvPicPr>
          <p:cNvPr id="13" name="Picture Placeholder 12"/>
          <p:cNvPicPr>
            <a:picLocks noGrp="1" noChangeAspect="1"/>
          </p:cNvPicPr>
          <p:nvPr>
            <p:ph type="pic" idx="21"/>
          </p:nvPr>
        </p:nvPicPr>
        <p:blipFill rotWithShape="1">
          <a:blip r:embed="rId3">
            <a:extLst>
              <a:ext uri="{28A0092B-C50C-407E-A947-70E740481C1C}">
                <a14:useLocalDpi xmlns:a14="http://schemas.microsoft.com/office/drawing/2010/main" val="0"/>
              </a:ext>
            </a:extLst>
          </a:blip>
          <a:srcRect l="552" t="28256" r="-552" b="16521"/>
          <a:stretch/>
        </p:blipFill>
        <p:spPr>
          <a:effectLst>
            <a:outerShdw blurRad="50800" dist="50800" dir="5400000" algn="tl" rotWithShape="0">
              <a:srgbClr val="000000">
                <a:alpha val="43000"/>
              </a:srgbClr>
            </a:outerShdw>
            <a:softEdge rad="127000"/>
          </a:effectLst>
        </p:spPr>
      </p:pic>
      <p:sp>
        <p:nvSpPr>
          <p:cNvPr id="8" name="Text Placeholder 7"/>
          <p:cNvSpPr>
            <a:spLocks noGrp="1"/>
          </p:cNvSpPr>
          <p:nvPr>
            <p:ph type="body" sz="half" idx="19"/>
          </p:nvPr>
        </p:nvSpPr>
        <p:spPr/>
        <p:txBody>
          <a:bodyPr/>
          <a:lstStyle/>
          <a:p>
            <a:endParaRPr lang="en-CA" dirty="0"/>
          </a:p>
        </p:txBody>
      </p:sp>
      <p:sp>
        <p:nvSpPr>
          <p:cNvPr id="9" name="Text Placeholder 8"/>
          <p:cNvSpPr>
            <a:spLocks noGrp="1"/>
          </p:cNvSpPr>
          <p:nvPr>
            <p:ph type="body" sz="quarter" idx="13"/>
          </p:nvPr>
        </p:nvSpPr>
        <p:spPr/>
        <p:txBody>
          <a:bodyPr/>
          <a:lstStyle/>
          <a:p>
            <a:endParaRPr lang="en-CA"/>
          </a:p>
        </p:txBody>
      </p:sp>
      <p:pic>
        <p:nvPicPr>
          <p:cNvPr id="14" name="Picture Placeholder 13"/>
          <p:cNvPicPr>
            <a:picLocks noGrp="1" noChangeAspect="1"/>
          </p:cNvPicPr>
          <p:nvPr>
            <p:ph type="pic" idx="22"/>
          </p:nvPr>
        </p:nvPicPr>
        <p:blipFill rotWithShape="1">
          <a:blip r:embed="rId4">
            <a:extLst>
              <a:ext uri="{28A0092B-C50C-407E-A947-70E740481C1C}">
                <a14:useLocalDpi xmlns:a14="http://schemas.microsoft.com/office/drawing/2010/main" val="0"/>
              </a:ext>
            </a:extLst>
          </a:blip>
          <a:srcRect t="2826" b="36068"/>
          <a:stretch/>
        </p:blipFill>
        <p:spPr>
          <a:xfrm>
            <a:off x="8057262" y="2067871"/>
            <a:ext cx="3447878" cy="1838325"/>
          </a:xfrm>
          <a:effectLst>
            <a:outerShdw blurRad="50800" dist="50800" dir="5400000" algn="tl" rotWithShape="0">
              <a:srgbClr val="000000">
                <a:alpha val="43000"/>
              </a:srgbClr>
            </a:outerShdw>
            <a:softEdge rad="139700"/>
          </a:effectLst>
        </p:spPr>
      </p:pic>
      <p:sp>
        <p:nvSpPr>
          <p:cNvPr id="11" name="Text Placeholder 10"/>
          <p:cNvSpPr>
            <a:spLocks noGrp="1"/>
          </p:cNvSpPr>
          <p:nvPr>
            <p:ph type="body" sz="half" idx="20"/>
          </p:nvPr>
        </p:nvSpPr>
        <p:spPr/>
        <p:txBody>
          <a:bodyPr/>
          <a:lstStyle/>
          <a:p>
            <a:endParaRPr lang="en-CA" dirty="0"/>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594" y="4087351"/>
            <a:ext cx="3455606" cy="2131331"/>
          </a:xfrm>
          <a:prstGeom prst="rect">
            <a:avLst/>
          </a:prstGeom>
          <a:effectLst>
            <a:softEdge rad="1270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6732" y="4191000"/>
            <a:ext cx="3524250" cy="2027682"/>
          </a:xfrm>
          <a:prstGeom prst="rect">
            <a:avLst/>
          </a:prstGeom>
          <a:effectLst>
            <a:softEdge rad="127000"/>
          </a:effec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7262" y="4089911"/>
            <a:ext cx="3446926" cy="2128771"/>
          </a:xfrm>
          <a:prstGeom prst="rect">
            <a:avLst/>
          </a:prstGeom>
          <a:effectLst>
            <a:softEdge rad="88900"/>
          </a:effectLst>
        </p:spPr>
      </p:pic>
    </p:spTree>
    <p:extLst>
      <p:ext uri="{BB962C8B-B14F-4D97-AF65-F5344CB8AC3E}">
        <p14:creationId xmlns:p14="http://schemas.microsoft.com/office/powerpoint/2010/main" val="42805230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15" y="746759"/>
            <a:ext cx="4114800" cy="1600200"/>
          </a:xfrm>
        </p:spPr>
        <p:txBody>
          <a:bodyPr/>
          <a:lstStyle/>
          <a:p>
            <a:r>
              <a:rPr lang="en-CA" dirty="0" smtClean="0"/>
              <a:t>Definition of Cuisine</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6512" y="1630392"/>
            <a:ext cx="4858669" cy="4587846"/>
          </a:xfrm>
        </p:spPr>
      </p:pic>
      <p:sp>
        <p:nvSpPr>
          <p:cNvPr id="4" name="Text Placeholder 3"/>
          <p:cNvSpPr>
            <a:spLocks noGrp="1"/>
          </p:cNvSpPr>
          <p:nvPr>
            <p:ph type="body" sz="half" idx="2"/>
          </p:nvPr>
        </p:nvSpPr>
        <p:spPr>
          <a:xfrm>
            <a:off x="685800" y="2415397"/>
            <a:ext cx="4973128" cy="3803288"/>
          </a:xfrm>
        </p:spPr>
        <p:txBody>
          <a:bodyPr>
            <a:normAutofit/>
          </a:bodyPr>
          <a:lstStyle/>
          <a:p>
            <a:r>
              <a:rPr lang="en-CA" sz="2000" dirty="0" smtClean="0"/>
              <a:t>A </a:t>
            </a:r>
            <a:r>
              <a:rPr lang="en-CA" sz="2000" b="1" dirty="0" smtClean="0"/>
              <a:t>CUISINE</a:t>
            </a:r>
            <a:r>
              <a:rPr lang="en-CA" sz="2000" dirty="0" smtClean="0"/>
              <a:t> is </a:t>
            </a:r>
            <a:r>
              <a:rPr lang="en-CA" sz="2000" dirty="0"/>
              <a:t>defined </a:t>
            </a:r>
            <a:r>
              <a:rPr lang="en-CA" sz="2000" dirty="0" smtClean="0"/>
              <a:t>as…</a:t>
            </a:r>
          </a:p>
          <a:p>
            <a:r>
              <a:rPr lang="en-CA" sz="2000" b="1" dirty="0" smtClean="0"/>
              <a:t>Cooking </a:t>
            </a:r>
            <a:r>
              <a:rPr lang="en-CA" sz="2000" b="1" dirty="0"/>
              <a:t>traditions, practices, and food and beverages associated with a particular region</a:t>
            </a:r>
            <a:r>
              <a:rPr lang="en-CA" sz="2000" dirty="0"/>
              <a:t>; everything concerned with </a:t>
            </a:r>
            <a:r>
              <a:rPr lang="en-CA" sz="2000" dirty="0" smtClean="0"/>
              <a:t>eating, including the resources, technology and taste preferences involved. </a:t>
            </a:r>
            <a:endParaRPr lang="en-CA" sz="2000" dirty="0"/>
          </a:p>
          <a:p>
            <a:r>
              <a:rPr lang="en-CA" sz="2000" dirty="0"/>
              <a:t>I</a:t>
            </a:r>
            <a:r>
              <a:rPr lang="en-CA" sz="2000" dirty="0" smtClean="0"/>
              <a:t>n </a:t>
            </a:r>
            <a:r>
              <a:rPr lang="en-CA" sz="2000" dirty="0"/>
              <a:t>the past, cuisine was influenced by the availability of food and </a:t>
            </a:r>
            <a:r>
              <a:rPr lang="en-CA" sz="2000" dirty="0" smtClean="0"/>
              <a:t>religion.  </a:t>
            </a:r>
            <a:r>
              <a:rPr lang="en-CA" sz="2000" dirty="0"/>
              <a:t>I</a:t>
            </a:r>
            <a:r>
              <a:rPr lang="en-CA" sz="2000" dirty="0" smtClean="0"/>
              <a:t>mprovements </a:t>
            </a:r>
            <a:r>
              <a:rPr lang="en-CA" sz="2000" dirty="0"/>
              <a:t>in food distribution allowed cuisines to influence each other (</a:t>
            </a:r>
            <a:r>
              <a:rPr lang="en-CA" sz="2000" dirty="0" smtClean="0"/>
              <a:t>a.k.a. </a:t>
            </a:r>
            <a:r>
              <a:rPr lang="en-CA" sz="2000" dirty="0"/>
              <a:t>globalization of food</a:t>
            </a:r>
            <a:r>
              <a:rPr lang="en-CA" sz="2000" dirty="0" smtClean="0"/>
              <a:t>).</a:t>
            </a:r>
            <a:endParaRPr lang="en-CA" sz="2000" dirty="0"/>
          </a:p>
        </p:txBody>
      </p:sp>
    </p:spTree>
    <p:extLst>
      <p:ext uri="{BB962C8B-B14F-4D97-AF65-F5344CB8AC3E}">
        <p14:creationId xmlns:p14="http://schemas.microsoft.com/office/powerpoint/2010/main" val="36482059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cuisine</a:t>
            </a:r>
            <a:endParaRPr lang="en-CA" dirty="0"/>
          </a:p>
        </p:txBody>
      </p:sp>
      <p:sp>
        <p:nvSpPr>
          <p:cNvPr id="3" name="Content Placeholder 2"/>
          <p:cNvSpPr>
            <a:spLocks noGrp="1"/>
          </p:cNvSpPr>
          <p:nvPr>
            <p:ph sz="half" idx="1"/>
          </p:nvPr>
        </p:nvSpPr>
        <p:spPr/>
        <p:txBody>
          <a:bodyPr/>
          <a:lstStyle/>
          <a:p>
            <a:r>
              <a:rPr lang="en-CA" b="1" dirty="0" smtClean="0">
                <a:effectLst>
                  <a:outerShdw blurRad="38100" dist="38100" dir="2700000" algn="tl">
                    <a:srgbClr val="000000">
                      <a:alpha val="43137"/>
                    </a:srgbClr>
                  </a:outerShdw>
                </a:effectLst>
              </a:rPr>
              <a:t>Foods Chosen</a:t>
            </a:r>
          </a:p>
          <a:p>
            <a:pPr lvl="1"/>
            <a:r>
              <a:rPr lang="en-CA" dirty="0" smtClean="0"/>
              <a:t>What’s available and the nutrient content compared to the energy required to obtain them.</a:t>
            </a:r>
          </a:p>
          <a:p>
            <a:pPr marL="457200" lvl="1" indent="0">
              <a:buNone/>
            </a:pPr>
            <a:endParaRPr lang="en-CA" dirty="0" smtClean="0"/>
          </a:p>
          <a:p>
            <a:r>
              <a:rPr lang="en-CA" b="1" dirty="0" smtClean="0">
                <a:effectLst>
                  <a:outerShdw blurRad="38100" dist="38100" dir="2700000" algn="tl">
                    <a:srgbClr val="000000">
                      <a:alpha val="43137"/>
                    </a:srgbClr>
                  </a:outerShdw>
                </a:effectLst>
              </a:rPr>
              <a:t>Manner of Preparation</a:t>
            </a:r>
          </a:p>
          <a:p>
            <a:pPr lvl="1"/>
            <a:r>
              <a:rPr lang="en-CA" dirty="0" smtClean="0"/>
              <a:t>The variety of ways that food can be prepared, including cooking methods and equipment</a:t>
            </a:r>
            <a:endParaRPr lang="en-CA" dirty="0"/>
          </a:p>
        </p:txBody>
      </p:sp>
      <p:sp>
        <p:nvSpPr>
          <p:cNvPr id="4" name="Content Placeholder 3"/>
          <p:cNvSpPr>
            <a:spLocks noGrp="1"/>
          </p:cNvSpPr>
          <p:nvPr>
            <p:ph sz="half" idx="2"/>
          </p:nvPr>
        </p:nvSpPr>
        <p:spPr/>
        <p:txBody>
          <a:bodyPr/>
          <a:lstStyle/>
          <a:p>
            <a:r>
              <a:rPr lang="en-CA" b="1" dirty="0" smtClean="0"/>
              <a:t>Cultural Rules</a:t>
            </a:r>
          </a:p>
          <a:p>
            <a:pPr lvl="1"/>
            <a:r>
              <a:rPr lang="en-CA" dirty="0" smtClean="0"/>
              <a:t>The number of meals eaten each day; who the meals are eaten with; special uses of foods, observation of food taboos (forbidden foods).</a:t>
            </a:r>
          </a:p>
          <a:p>
            <a:endParaRPr lang="en-CA" dirty="0" smtClean="0"/>
          </a:p>
          <a:p>
            <a:r>
              <a:rPr lang="en-CA" b="1" dirty="0" smtClean="0"/>
              <a:t>Flavouring Principles</a:t>
            </a:r>
          </a:p>
          <a:p>
            <a:pPr lvl="1"/>
            <a:r>
              <a:rPr lang="en-CA" dirty="0" smtClean="0"/>
              <a:t>The use of various herbs and spices used to flavour staple foods (main foods that make up most main dishes in the cuisine).</a:t>
            </a:r>
            <a:endParaRPr lang="en-CA" dirty="0"/>
          </a:p>
        </p:txBody>
      </p:sp>
    </p:spTree>
    <p:extLst>
      <p:ext uri="{BB962C8B-B14F-4D97-AF65-F5344CB8AC3E}">
        <p14:creationId xmlns:p14="http://schemas.microsoft.com/office/powerpoint/2010/main" val="3561810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What’s A Staple Food?</a:t>
            </a:r>
            <a:endParaRPr lang="en-CA" dirty="0"/>
          </a:p>
        </p:txBody>
      </p:sp>
      <p:sp>
        <p:nvSpPr>
          <p:cNvPr id="3" name="Content Placeholder 2"/>
          <p:cNvSpPr>
            <a:spLocks noGrp="1"/>
          </p:cNvSpPr>
          <p:nvPr>
            <p:ph sz="half" idx="1"/>
          </p:nvPr>
        </p:nvSpPr>
        <p:spPr>
          <a:xfrm>
            <a:off x="575416" y="1987311"/>
            <a:ext cx="5334000" cy="4870689"/>
          </a:xfrm>
        </p:spPr>
        <p:txBody>
          <a:bodyPr>
            <a:normAutofit fontScale="92500"/>
          </a:bodyPr>
          <a:lstStyle/>
          <a:p>
            <a:r>
              <a:rPr lang="en-CA" dirty="0" smtClean="0"/>
              <a:t>Cuisines are based on </a:t>
            </a:r>
            <a:r>
              <a:rPr lang="en-CA" b="1" dirty="0" smtClean="0"/>
              <a:t>staple foods </a:t>
            </a:r>
            <a:r>
              <a:rPr lang="en-CA" dirty="0" smtClean="0"/>
              <a:t>which are typically </a:t>
            </a:r>
            <a:r>
              <a:rPr lang="en-CA" b="1" dirty="0" smtClean="0"/>
              <a:t>grains or roots that are readily available, fairly inexpensive, and provide a significant amount of carbohydrate, fat and protein</a:t>
            </a:r>
            <a:r>
              <a:rPr lang="en-CA" dirty="0" smtClean="0"/>
              <a:t> to the people of the area.  They vary from region to region.   Sometimes staple foods may be animal products as well. </a:t>
            </a:r>
          </a:p>
          <a:p>
            <a:r>
              <a:rPr lang="en-CA" dirty="0" smtClean="0"/>
              <a:t>Many “spin off” products can be made from staple foods.  E.g. tortillas</a:t>
            </a:r>
          </a:p>
          <a:p>
            <a:r>
              <a:rPr lang="en-CA" b="1" dirty="0" smtClean="0"/>
              <a:t>Examples of staple foods include corn (maize), rice, wheat, millet, sorghum, potatoes, cassava, yams, taro, quinoa and pulses (beans, peas and lentils).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0300" y="2194559"/>
            <a:ext cx="2305050" cy="1534299"/>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7118" y="2194559"/>
            <a:ext cx="2281131" cy="15170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300" y="4206621"/>
            <a:ext cx="2305050" cy="17907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7118" y="4206621"/>
            <a:ext cx="2281131" cy="1790700"/>
          </a:xfrm>
          <a:prstGeom prst="rect">
            <a:avLst/>
          </a:prstGeom>
        </p:spPr>
      </p:pic>
    </p:spTree>
    <p:extLst>
      <p:ext uri="{BB962C8B-B14F-4D97-AF65-F5344CB8AC3E}">
        <p14:creationId xmlns:p14="http://schemas.microsoft.com/office/powerpoint/2010/main" val="32930935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CONCEPTS to remember</a:t>
            </a:r>
            <a:endParaRPr lang="en-CA" dirty="0"/>
          </a:p>
        </p:txBody>
      </p:sp>
      <p:sp>
        <p:nvSpPr>
          <p:cNvPr id="3" name="Content Placeholder 2"/>
          <p:cNvSpPr>
            <a:spLocks noGrp="1"/>
          </p:cNvSpPr>
          <p:nvPr>
            <p:ph idx="1"/>
          </p:nvPr>
        </p:nvSpPr>
        <p:spPr/>
        <p:txBody>
          <a:bodyPr/>
          <a:lstStyle/>
          <a:p>
            <a:r>
              <a:rPr lang="en-CA" dirty="0" smtClean="0"/>
              <a:t>Culture</a:t>
            </a:r>
          </a:p>
          <a:p>
            <a:r>
              <a:rPr lang="en-CA" dirty="0" smtClean="0"/>
              <a:t>Factors Affecting Food Choices</a:t>
            </a:r>
          </a:p>
          <a:p>
            <a:r>
              <a:rPr lang="en-CA" dirty="0" err="1" smtClean="0"/>
              <a:t>Foodways</a:t>
            </a:r>
            <a:endParaRPr lang="en-CA" dirty="0" smtClean="0"/>
          </a:p>
          <a:p>
            <a:r>
              <a:rPr lang="en-CA" dirty="0" smtClean="0"/>
              <a:t>Acceptability</a:t>
            </a:r>
          </a:p>
          <a:p>
            <a:r>
              <a:rPr lang="en-CA" dirty="0" smtClean="0"/>
              <a:t>Cuisine</a:t>
            </a:r>
          </a:p>
          <a:p>
            <a:r>
              <a:rPr lang="en-CA" dirty="0" smtClean="0"/>
              <a:t>Components of Cuisine</a:t>
            </a:r>
          </a:p>
          <a:p>
            <a:r>
              <a:rPr lang="en-CA" dirty="0" smtClean="0"/>
              <a:t>Staple Food</a:t>
            </a:r>
          </a:p>
          <a:p>
            <a:pPr marL="0" indent="0">
              <a:buNone/>
            </a:pPr>
            <a:endParaRPr lang="en-CA" dirty="0" smtClean="0"/>
          </a:p>
          <a:p>
            <a:endParaRPr lang="en-CA" dirty="0"/>
          </a:p>
        </p:txBody>
      </p:sp>
    </p:spTree>
    <p:extLst>
      <p:ext uri="{BB962C8B-B14F-4D97-AF65-F5344CB8AC3E}">
        <p14:creationId xmlns:p14="http://schemas.microsoft.com/office/powerpoint/2010/main" val="4260177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Memory Assignment:  Homework Task</a:t>
            </a:r>
            <a:endParaRPr lang="en-CA" dirty="0"/>
          </a:p>
        </p:txBody>
      </p:sp>
      <p:sp>
        <p:nvSpPr>
          <p:cNvPr id="3" name="Content Placeholder 2"/>
          <p:cNvSpPr>
            <a:spLocks noGrp="1"/>
          </p:cNvSpPr>
          <p:nvPr>
            <p:ph sz="half" idx="1"/>
          </p:nvPr>
        </p:nvSpPr>
        <p:spPr/>
        <p:txBody>
          <a:bodyPr/>
          <a:lstStyle/>
          <a:p>
            <a:r>
              <a:rPr lang="en-CA" b="1" dirty="0" smtClean="0"/>
              <a:t>Write a 2-3 paragraph description of a food memory that is significant to you.  </a:t>
            </a:r>
          </a:p>
          <a:p>
            <a:r>
              <a:rPr lang="en-CA" dirty="0" smtClean="0"/>
              <a:t>This could be a memory of a significant event in your life that involved food, an incident where you discovered that you liked or disliked a food, a description of the first time that you tried a food, or a description of the best thing you ever ate.</a:t>
            </a:r>
          </a:p>
          <a:p>
            <a:pPr marL="457200" lvl="1" indent="0">
              <a:buNone/>
            </a:pPr>
            <a:endParaRPr lang="en-CA" dirty="0"/>
          </a:p>
        </p:txBody>
      </p:sp>
      <p:sp>
        <p:nvSpPr>
          <p:cNvPr id="4" name="Content Placeholder 3"/>
          <p:cNvSpPr>
            <a:spLocks noGrp="1"/>
          </p:cNvSpPr>
          <p:nvPr>
            <p:ph sz="half" idx="2"/>
          </p:nvPr>
        </p:nvSpPr>
        <p:spPr/>
        <p:txBody>
          <a:bodyPr/>
          <a:lstStyle/>
          <a:p>
            <a:r>
              <a:rPr lang="en-CA" dirty="0" smtClean="0"/>
              <a:t>Include the following points:</a:t>
            </a:r>
          </a:p>
          <a:p>
            <a:pPr lvl="1"/>
            <a:r>
              <a:rPr lang="en-CA" dirty="0" smtClean="0"/>
              <a:t>What was the situation?</a:t>
            </a:r>
          </a:p>
          <a:p>
            <a:pPr lvl="1"/>
            <a:r>
              <a:rPr lang="en-CA" dirty="0" smtClean="0"/>
              <a:t>Where were you?</a:t>
            </a:r>
          </a:p>
          <a:p>
            <a:pPr lvl="1"/>
            <a:r>
              <a:rPr lang="en-CA" dirty="0" smtClean="0"/>
              <a:t>Who was involved?</a:t>
            </a:r>
          </a:p>
          <a:p>
            <a:pPr lvl="1"/>
            <a:r>
              <a:rPr lang="en-CA" dirty="0" smtClean="0"/>
              <a:t>What foods were involved?</a:t>
            </a:r>
          </a:p>
          <a:p>
            <a:pPr lvl="1"/>
            <a:r>
              <a:rPr lang="en-CA" dirty="0" smtClean="0"/>
              <a:t>What senses (sight, taste, texture, sound, appearance) were involved in your experience, and how did this sensory experience affect your impression of the food?</a:t>
            </a:r>
          </a:p>
          <a:p>
            <a:pPr lvl="1"/>
            <a:r>
              <a:rPr lang="en-CA" dirty="0" smtClean="0"/>
              <a:t>Explain why this incident features so prominently in your memory.</a:t>
            </a:r>
            <a:endParaRPr lang="en-CA" dirty="0"/>
          </a:p>
        </p:txBody>
      </p:sp>
    </p:spTree>
    <p:extLst>
      <p:ext uri="{BB962C8B-B14F-4D97-AF65-F5344CB8AC3E}">
        <p14:creationId xmlns:p14="http://schemas.microsoft.com/office/powerpoint/2010/main" val="1596178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culture?</a:t>
            </a:r>
            <a:endParaRPr lang="en-CA" dirty="0"/>
          </a:p>
        </p:txBody>
      </p:sp>
      <p:sp>
        <p:nvSpPr>
          <p:cNvPr id="3" name="Content Placeholder 2"/>
          <p:cNvSpPr>
            <a:spLocks noGrp="1"/>
          </p:cNvSpPr>
          <p:nvPr>
            <p:ph idx="1"/>
          </p:nvPr>
        </p:nvSpPr>
        <p:spPr/>
        <p:txBody>
          <a:bodyPr/>
          <a:lstStyle/>
          <a:p>
            <a:r>
              <a:rPr lang="en-CA" b="1" dirty="0" smtClean="0">
                <a:effectLst>
                  <a:outerShdw blurRad="38100" dist="38100" dir="2700000" algn="tl">
                    <a:srgbClr val="000000">
                      <a:alpha val="43137"/>
                    </a:srgbClr>
                  </a:outerShdw>
                </a:effectLst>
              </a:rPr>
              <a:t>Culture</a:t>
            </a:r>
            <a:r>
              <a:rPr lang="en-CA" dirty="0" smtClean="0"/>
              <a:t> is the customs and beliefs of a social, religious or ethnic group.</a:t>
            </a:r>
          </a:p>
          <a:p>
            <a:r>
              <a:rPr lang="en-CA" dirty="0" smtClean="0"/>
              <a:t>It involves the beliefs and behaviours of a specific group.</a:t>
            </a:r>
          </a:p>
          <a:p>
            <a:r>
              <a:rPr lang="en-CA" dirty="0" smtClean="0"/>
              <a:t>Culture is influenced by many different things including country of origin, religion, folklore, holidays, family, friends, media, arts, traditions, availability of food due to climate and land use, government, economy and technology.</a:t>
            </a:r>
          </a:p>
          <a:p>
            <a:r>
              <a:rPr lang="en-CA" dirty="0" smtClean="0"/>
              <a:t>A key component of culture is food!</a:t>
            </a:r>
          </a:p>
          <a:p>
            <a:r>
              <a:rPr lang="en-CA" dirty="0" smtClean="0"/>
              <a:t>Some cultures are more easily identified than others.  Many Canadians struggle when we are asked to define our culture, whereas it is easy for us to identify patterns from other cultures.</a:t>
            </a:r>
          </a:p>
          <a:p>
            <a:endParaRPr lang="en-CA" dirty="0"/>
          </a:p>
        </p:txBody>
      </p:sp>
    </p:spTree>
    <p:extLst>
      <p:ext uri="{BB962C8B-B14F-4D97-AF65-F5344CB8AC3E}">
        <p14:creationId xmlns:p14="http://schemas.microsoft.com/office/powerpoint/2010/main" val="16608778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Components of </a:t>
            </a:r>
            <a:r>
              <a:rPr lang="en-CA" dirty="0" err="1" smtClean="0"/>
              <a:t>CUlture</a:t>
            </a:r>
            <a:endParaRPr lang="en-CA" dirty="0"/>
          </a:p>
        </p:txBody>
      </p:sp>
      <p:pic>
        <p:nvPicPr>
          <p:cNvPr id="4" name="Content Placeholder 3"/>
          <p:cNvPicPr>
            <a:picLocks noGrp="1" noChangeAspect="1"/>
          </p:cNvPicPr>
          <p:nvPr>
            <p:ph idx="1"/>
          </p:nvPr>
        </p:nvPicPr>
        <p:blipFill>
          <a:blip r:embed="rId2"/>
          <a:stretch>
            <a:fillRect/>
          </a:stretch>
        </p:blipFill>
        <p:spPr>
          <a:xfrm>
            <a:off x="971551" y="1885950"/>
            <a:ext cx="10534650" cy="4667250"/>
          </a:xfrm>
          <a:prstGeom prst="rect">
            <a:avLst/>
          </a:prstGeom>
        </p:spPr>
      </p:pic>
    </p:spTree>
    <p:extLst>
      <p:ext uri="{BB962C8B-B14F-4D97-AF65-F5344CB8AC3E}">
        <p14:creationId xmlns:p14="http://schemas.microsoft.com/office/powerpoint/2010/main" val="17508325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Defining Canadian culture</a:t>
            </a:r>
            <a:endParaRPr lang="en-CA" dirty="0"/>
          </a:p>
        </p:txBody>
      </p:sp>
      <p:sp>
        <p:nvSpPr>
          <p:cNvPr id="3" name="Content Placeholder 2"/>
          <p:cNvSpPr>
            <a:spLocks noGrp="1"/>
          </p:cNvSpPr>
          <p:nvPr>
            <p:ph idx="1"/>
          </p:nvPr>
        </p:nvSpPr>
        <p:spPr/>
        <p:txBody>
          <a:bodyPr>
            <a:normAutofit lnSpcReduction="10000"/>
          </a:bodyPr>
          <a:lstStyle/>
          <a:p>
            <a:r>
              <a:rPr lang="en-CA" dirty="0">
                <a:hlinkClick r:id="rId2"/>
              </a:rPr>
              <a:t>http://</a:t>
            </a:r>
            <a:r>
              <a:rPr lang="en-CA" dirty="0" smtClean="0">
                <a:hlinkClick r:id="rId2"/>
              </a:rPr>
              <a:t>www.youtube.com/watch?v=BRI-A3vakVg</a:t>
            </a:r>
            <a:endParaRPr lang="en-CA" dirty="0" smtClean="0"/>
          </a:p>
          <a:p>
            <a:endParaRPr lang="en-CA" dirty="0"/>
          </a:p>
          <a:p>
            <a:r>
              <a:rPr lang="en-CA" dirty="0" smtClean="0"/>
              <a:t>What stereotypes about Canadians are raised by Joe?</a:t>
            </a:r>
          </a:p>
          <a:p>
            <a:endParaRPr lang="en-CA" dirty="0"/>
          </a:p>
          <a:p>
            <a:r>
              <a:rPr lang="en-CA" dirty="0" smtClean="0"/>
              <a:t>On the next slide is a list of what is important to Canada according to the Passports that we are issued.</a:t>
            </a:r>
          </a:p>
          <a:p>
            <a:r>
              <a:rPr lang="en-CA" dirty="0" smtClean="0"/>
              <a:t>Do you agree with the moments, items, people or places that were chosen to represent our Canadian heritage</a:t>
            </a:r>
            <a:r>
              <a:rPr lang="en-CA" dirty="0" smtClean="0"/>
              <a:t>? </a:t>
            </a:r>
            <a:r>
              <a:rPr lang="en-CA" dirty="0" smtClean="0"/>
              <a:t>Look up any that you are unfamiliar with.</a:t>
            </a:r>
            <a:endParaRPr lang="en-CA" dirty="0" smtClean="0"/>
          </a:p>
          <a:p>
            <a:r>
              <a:rPr lang="en-CA" dirty="0" smtClean="0"/>
              <a:t>What would you add or take away to make a more accurate representation?</a:t>
            </a:r>
            <a:endParaRPr lang="en-CA" dirty="0"/>
          </a:p>
        </p:txBody>
      </p:sp>
    </p:spTree>
    <p:extLst>
      <p:ext uri="{BB962C8B-B14F-4D97-AF65-F5344CB8AC3E}">
        <p14:creationId xmlns:p14="http://schemas.microsoft.com/office/powerpoint/2010/main" val="4079673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Defining Canadian culture continued</a:t>
            </a:r>
            <a:endParaRPr lang="en-CA" dirty="0"/>
          </a:p>
        </p:txBody>
      </p:sp>
      <p:sp>
        <p:nvSpPr>
          <p:cNvPr id="3" name="Content Placeholder 2"/>
          <p:cNvSpPr>
            <a:spLocks noGrp="1"/>
          </p:cNvSpPr>
          <p:nvPr>
            <p:ph sz="half" idx="1"/>
          </p:nvPr>
        </p:nvSpPr>
        <p:spPr>
          <a:xfrm>
            <a:off x="685800" y="1794295"/>
            <a:ext cx="5334000" cy="4718648"/>
          </a:xfrm>
        </p:spPr>
        <p:txBody>
          <a:bodyPr>
            <a:normAutofit fontScale="92500" lnSpcReduction="20000"/>
          </a:bodyPr>
          <a:lstStyle/>
          <a:p>
            <a:r>
              <a:rPr lang="en-CA" sz="2400" dirty="0" err="1" smtClean="0"/>
              <a:t>Inukshuks</a:t>
            </a:r>
            <a:endParaRPr lang="en-CA" sz="2400" dirty="0" smtClean="0"/>
          </a:p>
          <a:p>
            <a:r>
              <a:rPr lang="en-CA" sz="2400" dirty="0" smtClean="0"/>
              <a:t>Samuel de Champlain</a:t>
            </a:r>
          </a:p>
          <a:p>
            <a:r>
              <a:rPr lang="en-CA" sz="2400" dirty="0" smtClean="0"/>
              <a:t>The Fathers Of Confederation</a:t>
            </a:r>
          </a:p>
          <a:p>
            <a:r>
              <a:rPr lang="en-CA" sz="2400" dirty="0" smtClean="0"/>
              <a:t>The Last Spike (in the national railroad)</a:t>
            </a:r>
          </a:p>
          <a:p>
            <a:r>
              <a:rPr lang="en-CA" sz="2400" dirty="0" smtClean="0"/>
              <a:t>Extreme North Exploration Expeditions</a:t>
            </a:r>
          </a:p>
          <a:p>
            <a:r>
              <a:rPr lang="en-CA" sz="2400" dirty="0" smtClean="0"/>
              <a:t>The Prairies</a:t>
            </a:r>
          </a:p>
          <a:p>
            <a:r>
              <a:rPr lang="en-CA" sz="2400" dirty="0" smtClean="0"/>
              <a:t>Pier 21, Halifax</a:t>
            </a:r>
          </a:p>
          <a:p>
            <a:r>
              <a:rPr lang="en-CA" sz="2400" dirty="0" smtClean="0"/>
              <a:t>The Parliament Buildings in Ottawa</a:t>
            </a:r>
          </a:p>
          <a:p>
            <a:r>
              <a:rPr lang="en-CA" sz="2400" dirty="0" smtClean="0"/>
              <a:t>Niagara Falls</a:t>
            </a:r>
          </a:p>
          <a:p>
            <a:r>
              <a:rPr lang="en-CA" sz="2400" dirty="0" smtClean="0"/>
              <a:t>Canadian National </a:t>
            </a:r>
            <a:r>
              <a:rPr lang="en-CA" sz="2400" dirty="0" err="1" smtClean="0"/>
              <a:t>Vimy</a:t>
            </a:r>
            <a:r>
              <a:rPr lang="en-CA" sz="2400" dirty="0" smtClean="0"/>
              <a:t> Ridge Memorial</a:t>
            </a:r>
            <a:endParaRPr lang="en-CA" dirty="0"/>
          </a:p>
        </p:txBody>
      </p:sp>
      <p:sp>
        <p:nvSpPr>
          <p:cNvPr id="4" name="Content Placeholder 3"/>
          <p:cNvSpPr>
            <a:spLocks noGrp="1"/>
          </p:cNvSpPr>
          <p:nvPr>
            <p:ph sz="half" idx="2"/>
          </p:nvPr>
        </p:nvSpPr>
        <p:spPr/>
        <p:txBody>
          <a:bodyPr>
            <a:noAutofit/>
          </a:bodyPr>
          <a:lstStyle/>
          <a:p>
            <a:r>
              <a:rPr lang="en-CA" sz="2400" dirty="0" smtClean="0"/>
              <a:t>Old Quebec City</a:t>
            </a:r>
          </a:p>
          <a:p>
            <a:r>
              <a:rPr lang="en-CA" sz="2400" dirty="0" smtClean="0"/>
              <a:t>Royal Canadian Mounted Police</a:t>
            </a:r>
          </a:p>
          <a:p>
            <a:r>
              <a:rPr lang="en-CA" sz="2400" dirty="0" smtClean="0"/>
              <a:t>The Grey Cup</a:t>
            </a:r>
          </a:p>
          <a:p>
            <a:r>
              <a:rPr lang="en-CA" sz="2400" dirty="0" smtClean="0"/>
              <a:t>The Stanley Cup</a:t>
            </a:r>
          </a:p>
          <a:p>
            <a:r>
              <a:rPr lang="en-CA" sz="2400" dirty="0" smtClean="0"/>
              <a:t>Nelly McClung</a:t>
            </a:r>
          </a:p>
          <a:p>
            <a:r>
              <a:rPr lang="en-CA" sz="2400" dirty="0" smtClean="0"/>
              <a:t>Terry Fox</a:t>
            </a:r>
          </a:p>
          <a:p>
            <a:r>
              <a:rPr lang="en-CA" sz="2400" dirty="0" smtClean="0"/>
              <a:t>Billy Bishop</a:t>
            </a:r>
          </a:p>
          <a:p>
            <a:r>
              <a:rPr lang="en-CA" sz="2400" dirty="0" smtClean="0"/>
              <a:t>National War Memorial</a:t>
            </a:r>
          </a:p>
          <a:p>
            <a:r>
              <a:rPr lang="en-CA" sz="2400" dirty="0" smtClean="0"/>
              <a:t>The Bluenose</a:t>
            </a:r>
          </a:p>
          <a:p>
            <a:r>
              <a:rPr lang="en-CA" sz="2400" dirty="0" smtClean="0"/>
              <a:t>Cape Spear, Newfoundland</a:t>
            </a:r>
            <a:endParaRPr lang="en-CA" sz="2400" dirty="0"/>
          </a:p>
        </p:txBody>
      </p:sp>
    </p:spTree>
    <p:extLst>
      <p:ext uri="{BB962C8B-B14F-4D97-AF65-F5344CB8AC3E}">
        <p14:creationId xmlns:p14="http://schemas.microsoft.com/office/powerpoint/2010/main" val="310476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Cultural experiences</a:t>
            </a:r>
            <a:endParaRPr lang="en-CA" dirty="0"/>
          </a:p>
        </p:txBody>
      </p:sp>
      <p:sp>
        <p:nvSpPr>
          <p:cNvPr id="3" name="Text Placeholder 2"/>
          <p:cNvSpPr>
            <a:spLocks noGrp="1"/>
          </p:cNvSpPr>
          <p:nvPr>
            <p:ph type="body" idx="1"/>
          </p:nvPr>
        </p:nvSpPr>
        <p:spPr/>
        <p:txBody>
          <a:bodyPr/>
          <a:lstStyle/>
          <a:p>
            <a:endParaRPr lang="en-CA" dirty="0"/>
          </a:p>
        </p:txBody>
      </p:sp>
      <p:pic>
        <p:nvPicPr>
          <p:cNvPr id="12" name="Picture Placeholder 11"/>
          <p:cNvPicPr>
            <a:picLocks noGrp="1" noChangeAspect="1"/>
          </p:cNvPicPr>
          <p:nvPr>
            <p:ph type="pic" idx="15"/>
          </p:nvPr>
        </p:nvPicPr>
        <p:blipFill>
          <a:blip r:embed="rId2">
            <a:extLst>
              <a:ext uri="{28A0092B-C50C-407E-A947-70E740481C1C}">
                <a14:useLocalDpi xmlns:a14="http://schemas.microsoft.com/office/drawing/2010/main" val="0"/>
              </a:ext>
            </a:extLst>
          </a:blip>
          <a:srcRect t="35228" b="35228"/>
          <a:stretch>
            <a:fillRect/>
          </a:stretch>
        </p:blipFill>
        <p:spPr>
          <a:xfrm>
            <a:off x="696025" y="2362200"/>
            <a:ext cx="3451582" cy="1524000"/>
          </a:xfrm>
          <a:scene3d>
            <a:camera prst="orthographicFront"/>
            <a:lightRig rig="threePt" dir="t"/>
          </a:scene3d>
          <a:sp3d extrusionH="76200">
            <a:bevelT/>
            <a:extrusionClr>
              <a:schemeClr val="bg2"/>
            </a:extrusionClr>
          </a:sp3d>
        </p:spPr>
      </p:pic>
      <p:sp>
        <p:nvSpPr>
          <p:cNvPr id="5" name="Text Placeholder 4"/>
          <p:cNvSpPr>
            <a:spLocks noGrp="1"/>
          </p:cNvSpPr>
          <p:nvPr>
            <p:ph type="body" sz="half" idx="18"/>
          </p:nvPr>
        </p:nvSpPr>
        <p:spPr/>
        <p:txBody>
          <a:bodyPr/>
          <a:lstStyle/>
          <a:p>
            <a:endParaRPr lang="en-CA" dirty="0"/>
          </a:p>
        </p:txBody>
      </p:sp>
      <p:sp>
        <p:nvSpPr>
          <p:cNvPr id="6" name="Text Placeholder 5"/>
          <p:cNvSpPr>
            <a:spLocks noGrp="1"/>
          </p:cNvSpPr>
          <p:nvPr>
            <p:ph type="body" sz="quarter" idx="3"/>
          </p:nvPr>
        </p:nvSpPr>
        <p:spPr/>
        <p:txBody>
          <a:bodyPr/>
          <a:lstStyle/>
          <a:p>
            <a:endParaRPr lang="en-CA"/>
          </a:p>
        </p:txBody>
      </p:sp>
      <p:pic>
        <p:nvPicPr>
          <p:cNvPr id="13" name="Picture Placeholder 12"/>
          <p:cNvPicPr>
            <a:picLocks noGrp="1" noChangeAspect="1"/>
          </p:cNvPicPr>
          <p:nvPr>
            <p:ph type="pic" idx="21"/>
          </p:nvPr>
        </p:nvPicPr>
        <p:blipFill>
          <a:blip r:embed="rId3">
            <a:extLst>
              <a:ext uri="{28A0092B-C50C-407E-A947-70E740481C1C}">
                <a14:useLocalDpi xmlns:a14="http://schemas.microsoft.com/office/drawing/2010/main" val="0"/>
              </a:ext>
            </a:extLst>
          </a:blip>
          <a:srcRect t="26333" b="26333"/>
          <a:stretch>
            <a:fillRect/>
          </a:stretch>
        </p:blipFill>
        <p:spPr>
          <a:scene3d>
            <a:camera prst="orthographicFront"/>
            <a:lightRig rig="threePt" dir="t"/>
          </a:scene3d>
          <a:sp3d>
            <a:bevelT/>
          </a:sp3d>
        </p:spPr>
      </p:pic>
      <p:sp>
        <p:nvSpPr>
          <p:cNvPr id="8" name="Text Placeholder 7"/>
          <p:cNvSpPr>
            <a:spLocks noGrp="1"/>
          </p:cNvSpPr>
          <p:nvPr>
            <p:ph type="body" sz="half" idx="19"/>
          </p:nvPr>
        </p:nvSpPr>
        <p:spPr/>
        <p:txBody>
          <a:bodyPr/>
          <a:lstStyle/>
          <a:p>
            <a:endParaRPr lang="en-CA" dirty="0"/>
          </a:p>
        </p:txBody>
      </p:sp>
      <p:sp>
        <p:nvSpPr>
          <p:cNvPr id="9" name="Text Placeholder 8"/>
          <p:cNvSpPr>
            <a:spLocks noGrp="1"/>
          </p:cNvSpPr>
          <p:nvPr>
            <p:ph type="body" sz="quarter" idx="13"/>
          </p:nvPr>
        </p:nvSpPr>
        <p:spPr/>
        <p:txBody>
          <a:bodyPr/>
          <a:lstStyle/>
          <a:p>
            <a:endParaRPr lang="en-CA"/>
          </a:p>
        </p:txBody>
      </p:sp>
      <p:sp>
        <p:nvSpPr>
          <p:cNvPr id="11" name="Text Placeholder 10"/>
          <p:cNvSpPr>
            <a:spLocks noGrp="1"/>
          </p:cNvSpPr>
          <p:nvPr>
            <p:ph type="body" sz="half" idx="20"/>
          </p:nvPr>
        </p:nvSpPr>
        <p:spPr/>
        <p:txBody>
          <a:bodyPr/>
          <a:lstStyle/>
          <a:p>
            <a:endParaRPr lang="en-CA" dirty="0"/>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025" y="4235589"/>
            <a:ext cx="3444175" cy="1945042"/>
          </a:xfrm>
          <a:prstGeom prst="rect">
            <a:avLst/>
          </a:prstGeom>
          <a:scene3d>
            <a:camera prst="orthographicFront"/>
            <a:lightRig rig="threePt" dir="t"/>
          </a:scene3d>
          <a:sp3d>
            <a:bevelT/>
          </a:sp3d>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4262" y="4191000"/>
            <a:ext cx="3448936" cy="2027682"/>
          </a:xfrm>
          <a:prstGeom prst="rect">
            <a:avLst/>
          </a:prstGeom>
          <a:scene3d>
            <a:camera prst="orthographicFront"/>
            <a:lightRig rig="threePt" dir="t"/>
          </a:scene3d>
          <a:sp3d>
            <a:bevelT/>
          </a:sp3d>
        </p:spPr>
      </p:pic>
      <p:pic>
        <p:nvPicPr>
          <p:cNvPr id="21" name="Picture Placeholder 20"/>
          <p:cNvPicPr>
            <a:picLocks noGrp="1" noChangeAspect="1"/>
          </p:cNvPicPr>
          <p:nvPr>
            <p:ph type="pic" idx="22"/>
          </p:nvPr>
        </p:nvPicPr>
        <p:blipFill>
          <a:blip r:embed="rId6"/>
          <a:srcRect t="20612" b="20612"/>
          <a:stretch>
            <a:fillRect/>
          </a:stretch>
        </p:blipFill>
        <p:spPr>
          <a:prstGeom prst="rect">
            <a:avLst/>
          </a:prstGeom>
          <a:scene3d>
            <a:camera prst="orthographicFront"/>
            <a:lightRig rig="threePt" dir="t"/>
          </a:scene3d>
          <a:sp3d>
            <a:bevelT prst="relaxedInset"/>
          </a:sp3d>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57260" y="4191000"/>
            <a:ext cx="3440473" cy="2027682"/>
          </a:xfrm>
          <a:prstGeom prst="rect">
            <a:avLst/>
          </a:prstGeom>
          <a:scene3d>
            <a:camera prst="orthographicFront"/>
            <a:lightRig rig="threePt" dir="t"/>
          </a:scene3d>
          <a:sp3d>
            <a:bevelT/>
          </a:sp3d>
        </p:spPr>
      </p:pic>
    </p:spTree>
    <p:extLst>
      <p:ext uri="{BB962C8B-B14F-4D97-AF65-F5344CB8AC3E}">
        <p14:creationId xmlns:p14="http://schemas.microsoft.com/office/powerpoint/2010/main" val="16364173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a:t>
            </a:r>
            <a:r>
              <a:rPr lang="en-CA" b="1" dirty="0" smtClean="0">
                <a:effectLst>
                  <a:outerShdw blurRad="38100" dist="38100" dir="2700000" algn="tl">
                    <a:srgbClr val="000000">
                      <a:alpha val="43137"/>
                    </a:srgbClr>
                  </a:outerShdw>
                </a:effectLst>
              </a:rPr>
              <a:t>IS</a:t>
            </a:r>
            <a:r>
              <a:rPr lang="en-CA" dirty="0" smtClean="0"/>
              <a:t> Culture!</a:t>
            </a:r>
            <a:endParaRPr lang="en-CA" dirty="0"/>
          </a:p>
        </p:txBody>
      </p:sp>
      <p:sp>
        <p:nvSpPr>
          <p:cNvPr id="3" name="Content Placeholder 2"/>
          <p:cNvSpPr>
            <a:spLocks noGrp="1"/>
          </p:cNvSpPr>
          <p:nvPr>
            <p:ph idx="1"/>
          </p:nvPr>
        </p:nvSpPr>
        <p:spPr/>
        <p:txBody>
          <a:bodyPr/>
          <a:lstStyle/>
          <a:p>
            <a:r>
              <a:rPr lang="en-CA" dirty="0" smtClean="0"/>
              <a:t>Watch this video to see how important food is to us!</a:t>
            </a:r>
          </a:p>
          <a:p>
            <a:endParaRPr lang="en-CA" dirty="0"/>
          </a:p>
          <a:p>
            <a:r>
              <a:rPr lang="en-CA" dirty="0">
                <a:hlinkClick r:id="rId2"/>
              </a:rPr>
              <a:t>http://www.youtube.com/watch?v=a1dQlyNVpTI#at=94</a:t>
            </a:r>
            <a:endParaRPr lang="en-CA" dirty="0"/>
          </a:p>
        </p:txBody>
      </p:sp>
    </p:spTree>
    <p:extLst>
      <p:ext uri="{BB962C8B-B14F-4D97-AF65-F5344CB8AC3E}">
        <p14:creationId xmlns:p14="http://schemas.microsoft.com/office/powerpoint/2010/main" val="23110686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KEY POINTS WERE RAISED IN THE VIDEO?</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1665969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9573"/>
            <a:ext cx="8610600" cy="1293028"/>
          </a:xfrm>
        </p:spPr>
        <p:txBody>
          <a:bodyPr/>
          <a:lstStyle/>
          <a:p>
            <a:r>
              <a:rPr lang="en-CA" dirty="0" smtClean="0"/>
              <a:t>MORE INTERESTING IDEAS ON HOW FOOD IS CULTURE</a:t>
            </a:r>
            <a:endParaRPr lang="en-CA" dirty="0"/>
          </a:p>
        </p:txBody>
      </p:sp>
      <p:sp>
        <p:nvSpPr>
          <p:cNvPr id="3" name="Content Placeholder 2"/>
          <p:cNvSpPr>
            <a:spLocks noGrp="1"/>
          </p:cNvSpPr>
          <p:nvPr>
            <p:ph idx="1"/>
          </p:nvPr>
        </p:nvSpPr>
        <p:spPr>
          <a:xfrm>
            <a:off x="438151" y="1752601"/>
            <a:ext cx="11268074" cy="4638673"/>
          </a:xfrm>
        </p:spPr>
        <p:txBody>
          <a:bodyPr>
            <a:normAutofit fontScale="92500" lnSpcReduction="10000"/>
          </a:bodyPr>
          <a:lstStyle/>
          <a:p>
            <a:r>
              <a:rPr lang="en-CA" dirty="0" smtClean="0"/>
              <a:t>EVERYTHING has to do with food!  </a:t>
            </a:r>
          </a:p>
          <a:p>
            <a:r>
              <a:rPr lang="en-CA" dirty="0" smtClean="0"/>
              <a:t>The capture, cultivation (growing), preparation and consumption of food have led to our cultural development.</a:t>
            </a:r>
          </a:p>
          <a:p>
            <a:r>
              <a:rPr lang="en-CA" dirty="0" smtClean="0"/>
              <a:t>E.g.  The “choices” made by primitive humans were dictated by availability (economics) and medicinal properties (digestibility and nutrition) that led to specific social structures and traditions.</a:t>
            </a:r>
          </a:p>
          <a:p>
            <a:r>
              <a:rPr lang="en-CA" dirty="0" smtClean="0"/>
              <a:t>E.g. The “invention” of cooking allowed us to transform natural, edible objects into cuisine.  Cooking led to kitchens.  Raw materials (rocks, sticks, etc.) became cooking tools.  The birth of oral and written cooking guidelines led to specific cooking techniques.</a:t>
            </a:r>
          </a:p>
          <a:p>
            <a:r>
              <a:rPr lang="en-CA" dirty="0" smtClean="0"/>
              <a:t>The transmission of recipes allowed food to develop its own language and grow into a complex cultural product shaped by climate, geography, pursuit of pleasure and later, the desire for health.  </a:t>
            </a:r>
          </a:p>
          <a:p>
            <a:r>
              <a:rPr lang="en-CA" dirty="0" smtClean="0"/>
              <a:t>Many “foodies” today owe thanks to our ancestors!  In some cultures, food is even considered an “art” today.</a:t>
            </a:r>
            <a:endParaRPr lang="en-CA" dirty="0"/>
          </a:p>
        </p:txBody>
      </p:sp>
    </p:spTree>
    <p:extLst>
      <p:ext uri="{BB962C8B-B14F-4D97-AF65-F5344CB8AC3E}">
        <p14:creationId xmlns:p14="http://schemas.microsoft.com/office/powerpoint/2010/main" val="33067770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TC104033937[[fn=Vapor Trail]]</Template>
  <TotalTime>456</TotalTime>
  <Words>1285</Words>
  <Application>Microsoft Macintosh PowerPoint</Application>
  <PresentationFormat>Custom</PresentationFormat>
  <Paragraphs>152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Vapor Trail</vt:lpstr>
      <vt:lpstr>Food And CUlture</vt:lpstr>
      <vt:lpstr>What is culture?</vt:lpstr>
      <vt:lpstr>Components of CUlture</vt:lpstr>
      <vt:lpstr>Defining Canadian culture</vt:lpstr>
      <vt:lpstr>Defining Canadian culture continued</vt:lpstr>
      <vt:lpstr>Cultural experiences</vt:lpstr>
      <vt:lpstr>Food IS Culture!</vt:lpstr>
      <vt:lpstr>WHAT KEY POINTS WERE RAISED IN THE VIDEO?</vt:lpstr>
      <vt:lpstr>MORE INTERESTING IDEAS ON HOW FOOD IS CULTURE</vt:lpstr>
      <vt:lpstr>Our food choices are influenced by…</vt:lpstr>
      <vt:lpstr>What Factors could be involved in the food choices being made above?</vt:lpstr>
      <vt:lpstr>FOODWAYS, availability and acceptability are Important parts of culture…</vt:lpstr>
      <vt:lpstr>Availability and acceptability</vt:lpstr>
      <vt:lpstr>Would you eat that?</vt:lpstr>
      <vt:lpstr>Definition of Cuisine</vt:lpstr>
      <vt:lpstr>Components of cuisine</vt:lpstr>
      <vt:lpstr>What’s A Staple Food?</vt:lpstr>
      <vt:lpstr>Key CONCEPTS to remember</vt:lpstr>
      <vt:lpstr>Food Memory Assignment:  Homework Task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CUlture</dc:title>
  <dc:creator>Carrie</dc:creator>
  <cp:lastModifiedBy>Mike Rotsma</cp:lastModifiedBy>
  <cp:revision>33</cp:revision>
  <dcterms:created xsi:type="dcterms:W3CDTF">2013-08-13T14:49:37Z</dcterms:created>
  <dcterms:modified xsi:type="dcterms:W3CDTF">2016-03-02T19:06:47Z</dcterms:modified>
</cp:coreProperties>
</file>