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8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147DA-2198-4064-A28D-37B5E269B2DE}" type="datetimeFigureOut">
              <a:rPr lang="en-CA" smtClean="0"/>
              <a:t>2016-03-09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0B3172-E706-4A02-B001-5CA7A0F56B6B}" type="slidenum">
              <a:rPr lang="en-CA" smtClean="0"/>
              <a:t>‹#›</a:t>
            </a:fld>
            <a:endParaRPr lang="en-CA"/>
          </a:p>
        </p:txBody>
      </p:sp>
    </p:spTree>
    <p:extLst>
      <p:ext uri="{BB962C8B-B14F-4D97-AF65-F5344CB8AC3E}">
        <p14:creationId xmlns:p14="http://schemas.microsoft.com/office/powerpoint/2010/main" val="214570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4B5E0763-CB00-479C-85BA-2D17695A002C}" type="slidenum">
              <a:rPr lang="fr-FR" sz="1200">
                <a:latin typeface="Times New Roman" pitchFamily="16" charset="0"/>
              </a:rPr>
              <a:pPr/>
              <a:t>1</a:t>
            </a:fld>
            <a:endParaRPr lang="fr-FR" sz="1200">
              <a:latin typeface="Times New Roman" pitchFamily="16"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sz="1000" b="1">
                <a:latin typeface="Times New Roman" pitchFamily="16" charset="0"/>
              </a:rPr>
              <a:t>Slide #1- Speaker’s Notes</a:t>
            </a:r>
          </a:p>
          <a:p>
            <a:endParaRPr lang="en-CA" sz="1000" b="1">
              <a:latin typeface="Times New Roman" pitchFamily="16" charset="0"/>
            </a:endParaRPr>
          </a:p>
          <a:p>
            <a:r>
              <a:rPr lang="en-CA" sz="1000">
                <a:latin typeface="Times New Roman" pitchFamily="16" charset="0"/>
              </a:rPr>
              <a:t>This presentation will help you to learn how to make informed food choices using the nutrition information on food labels.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C15A37DF-A2A7-4F56-A6E3-27ABE0E408C9}" type="slidenum">
              <a:rPr lang="fr-FR" sz="1200">
                <a:latin typeface="Times New Roman" pitchFamily="16" charset="0"/>
              </a:rPr>
              <a:pPr/>
              <a:t>10</a:t>
            </a:fld>
            <a:endParaRPr lang="fr-FR" sz="1200">
              <a:latin typeface="Times New Roman" pitchFamily="16"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#15 - Speaker’s Notes</a:t>
            </a:r>
          </a:p>
          <a:p>
            <a:pPr marL="93469" indent="-93469"/>
            <a:endParaRPr lang="en-CA" sz="1000" b="1">
              <a:latin typeface="Times New Roman" pitchFamily="16" charset="0"/>
            </a:endParaRPr>
          </a:p>
          <a:p>
            <a:pPr marL="93469" indent="-93469"/>
            <a:r>
              <a:rPr lang="en-CA" sz="1000">
                <a:latin typeface="Times New Roman" pitchFamily="16" charset="0"/>
              </a:rPr>
              <a:t>Here are examples of nutrition claims that can help Canadians choose foods to decrease their intake of certain nutrients, such as fat or sodium.</a:t>
            </a:r>
          </a:p>
          <a:p>
            <a:pPr marL="93469" indent="-93469"/>
            <a:endParaRPr lang="en-CA" sz="1000">
              <a:latin typeface="Times New Roman" pitchFamily="16" charset="0"/>
            </a:endParaRPr>
          </a:p>
          <a:p>
            <a:pPr marL="93469" indent="-93469"/>
            <a:r>
              <a:rPr lang="en-CA" sz="1000" u="sng">
                <a:latin typeface="Times New Roman" pitchFamily="16" charset="0"/>
              </a:rPr>
              <a:t>Additional information for speaker:</a:t>
            </a:r>
          </a:p>
          <a:p>
            <a:pPr marL="93469" indent="-93469"/>
            <a:r>
              <a:rPr lang="en-CA" sz="1000">
                <a:latin typeface="Times New Roman" pitchFamily="16" charset="0"/>
              </a:rPr>
              <a:t>To be able to use these nutrition claims, the food product must meet specific criteria. For example:</a:t>
            </a:r>
          </a:p>
          <a:p>
            <a:pPr marL="93469" indent="-93469">
              <a:buFontTx/>
              <a:buChar char="•"/>
            </a:pPr>
            <a:r>
              <a:rPr lang="en-CA" sz="1000">
                <a:latin typeface="Times New Roman" pitchFamily="16" charset="0"/>
              </a:rPr>
              <a:t>for sodium free, the product must have less than 5 mg of sodium per specific amount of food and per a pre-set amount of food specified in the regulations, the reference amount;</a:t>
            </a:r>
          </a:p>
          <a:p>
            <a:pPr marL="93469" indent="-93469">
              <a:buFontTx/>
              <a:buChar char="•"/>
            </a:pPr>
            <a:r>
              <a:rPr lang="en-CA" sz="1000">
                <a:latin typeface="Times New Roman" pitchFamily="16" charset="0"/>
              </a:rPr>
              <a:t>in order to be able to say the product is low in fat, the product must have 3 g or less of fat per specific amount of food and per reference amount.</a:t>
            </a:r>
          </a:p>
          <a:p>
            <a:pPr marL="93469" indent="-93469"/>
            <a:endParaRPr lang="en-CA" sz="1000" u="sng">
              <a:latin typeface="Times New Roman" pitchFamily="16" charset="0"/>
            </a:endParaRPr>
          </a:p>
          <a:p>
            <a:pPr marL="93469" indent="-93469"/>
            <a:endParaRPr lang="en-CA" smtClean="0">
              <a:latin typeface="Times New Roman" pitchFamily="1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8AE8C77E-BA61-4A1F-AA41-9B92484F2B4C}" type="slidenum">
              <a:rPr lang="fr-FR" sz="1200">
                <a:latin typeface="Times New Roman" pitchFamily="16" charset="0"/>
              </a:rPr>
              <a:pPr/>
              <a:t>11</a:t>
            </a:fld>
            <a:endParaRPr lang="fr-FR" sz="1200">
              <a:latin typeface="Times New Roman" pitchFamily="16" charset="0"/>
            </a:endParaRPr>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#14 - Speaker’s Notes</a:t>
            </a:r>
          </a:p>
          <a:p>
            <a:pPr marL="93469" indent="-93469">
              <a:spcBef>
                <a:spcPct val="50000"/>
              </a:spcBef>
            </a:pPr>
            <a:endParaRPr lang="en-CA" sz="1000" b="1">
              <a:latin typeface="Times New Roman" pitchFamily="16" charset="0"/>
            </a:endParaRPr>
          </a:p>
          <a:p>
            <a:pPr marL="93469" indent="-93469"/>
            <a:r>
              <a:rPr lang="en-CA" sz="1000">
                <a:latin typeface="Times New Roman" pitchFamily="16" charset="0"/>
              </a:rPr>
              <a:t>Nutrition claims, which are optional, can also help you make informed food choices by highlighting a feature of interest in the food, such as “Good source of vitamin C.”</a:t>
            </a:r>
          </a:p>
          <a:p>
            <a:pPr marL="93469" indent="-93469"/>
            <a:endParaRPr lang="en-CA" sz="1000">
              <a:latin typeface="Times New Roman" pitchFamily="16" charset="0"/>
            </a:endParaRPr>
          </a:p>
          <a:p>
            <a:pPr marL="93469" indent="-93469"/>
            <a:r>
              <a:rPr lang="en-CA" sz="1000">
                <a:latin typeface="Times New Roman" pitchFamily="16" charset="0"/>
              </a:rPr>
              <a:t>Federal government regulations and guidelines specify the criteria a food must meet before a claim can be made, and the wording of the claim to ensure that they are consistent and not misleading.</a:t>
            </a:r>
          </a:p>
          <a:p>
            <a:pPr marL="93469" indent="-93469"/>
            <a:endParaRPr lang="en-CA" sz="1000">
              <a:latin typeface="Times New Roman" pitchFamily="16" charset="0"/>
            </a:endParaRPr>
          </a:p>
          <a:p>
            <a:pPr marL="93469" indent="-93469"/>
            <a:r>
              <a:rPr lang="en-CA" sz="1000" u="sng">
                <a:latin typeface="Times New Roman" pitchFamily="16" charset="0"/>
              </a:rPr>
              <a:t>Additional information for speaker:</a:t>
            </a:r>
          </a:p>
          <a:p>
            <a:pPr marL="93469" indent="-93469"/>
            <a:r>
              <a:rPr lang="en-CA" sz="1000">
                <a:latin typeface="Times New Roman" pitchFamily="16" charset="0"/>
              </a:rPr>
              <a:t>Nutrition claims are also referred to as nutrient content claims.</a:t>
            </a:r>
          </a:p>
          <a:p>
            <a:pPr marL="93469" indent="-93469"/>
            <a:endParaRPr lang="en-CA" sz="1000">
              <a:latin typeface="Times New Roman" pitchFamily="16" charset="0"/>
            </a:endParaRPr>
          </a:p>
          <a:p>
            <a:pPr marL="93469" indent="-93469"/>
            <a:r>
              <a:rPr lang="en-CA" sz="1000" u="sng">
                <a:latin typeface="Times New Roman" pitchFamily="16" charset="0"/>
              </a:rPr>
              <a:t>Background information for speaker:</a:t>
            </a:r>
          </a:p>
          <a:p>
            <a:pPr marL="93469" indent="-93469"/>
            <a:r>
              <a:rPr lang="en-CA" sz="1000">
                <a:latin typeface="Times New Roman" pitchFamily="16" charset="0"/>
              </a:rPr>
              <a:t>More information on nutrition claims is posted on the Canadian Food Inspection Agency Web site:</a:t>
            </a:r>
          </a:p>
          <a:p>
            <a:pPr marL="93469" indent="-93469"/>
            <a:r>
              <a:rPr lang="en-CA" sz="1000" u="sng">
                <a:latin typeface="Times New Roman" pitchFamily="16" charset="0"/>
              </a:rPr>
              <a:t>http://www.inspection.gc.ca/english/fssa/labeti/guide/tab7e.shtml</a:t>
            </a:r>
            <a:r>
              <a:rPr lang="en-CA" sz="1000">
                <a:latin typeface="Times New Roman" pitchFamily="16" charset="0"/>
              </a:rPr>
              <a:t> </a:t>
            </a:r>
          </a:p>
          <a:p>
            <a:pPr marL="93469" indent="-93469"/>
            <a:endParaRPr lang="en-CA" sz="1000" u="sng">
              <a:latin typeface="Times New Roman" pitchFamily="16" charset="0"/>
            </a:endParaRPr>
          </a:p>
          <a:p>
            <a:pPr marL="93469" indent="-93469"/>
            <a:endParaRPr lang="en-CA" smtClean="0">
              <a:latin typeface="Times New Roman" pitchFamily="16"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CE8F3B00-6CAB-4918-9BB7-5DCD05F97776}" type="slidenum">
              <a:rPr lang="fr-FR" sz="1200">
                <a:latin typeface="Times New Roman" pitchFamily="16" charset="0"/>
              </a:rPr>
              <a:pPr/>
              <a:t>12</a:t>
            </a:fld>
            <a:endParaRPr lang="fr-FR" sz="1200">
              <a:latin typeface="Times New Roman" pitchFamily="16"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#16 - Speaker’s Notes</a:t>
            </a:r>
          </a:p>
          <a:p>
            <a:pPr marL="93469" indent="-93469"/>
            <a:endParaRPr lang="en-CA" sz="1000" b="1">
              <a:latin typeface="Times New Roman" pitchFamily="16" charset="0"/>
            </a:endParaRPr>
          </a:p>
          <a:p>
            <a:pPr marL="93469" indent="-93469"/>
            <a:r>
              <a:rPr lang="en-CA" sz="1000">
                <a:latin typeface="Times New Roman" pitchFamily="16" charset="0"/>
              </a:rPr>
              <a:t>Here are examples of nutrition claims that indicate a food has more of certain nutrients which Canadians may want to increase, such as iron, calcium or fibre.</a:t>
            </a:r>
          </a:p>
          <a:p>
            <a:pPr marL="93469" indent="-93469"/>
            <a:endParaRPr lang="en-CA" sz="1000">
              <a:latin typeface="Times New Roman" pitchFamily="16" charset="0"/>
            </a:endParaRPr>
          </a:p>
          <a:p>
            <a:pPr marL="93469" indent="-93469"/>
            <a:r>
              <a:rPr lang="en-CA" sz="1000">
                <a:latin typeface="Times New Roman" pitchFamily="16" charset="0"/>
              </a:rPr>
              <a:t>Because nutrition claims are optional and only highlight one nutrient, you may still need to refer to the Nutrition Facts table to make informed food choices.</a:t>
            </a:r>
          </a:p>
          <a:p>
            <a:pPr marL="93469" indent="-93469"/>
            <a:endParaRPr lang="en-CA" sz="1000">
              <a:latin typeface="Times New Roman" pitchFamily="16" charset="0"/>
            </a:endParaRPr>
          </a:p>
          <a:p>
            <a:pPr marL="93469" indent="-93469"/>
            <a:r>
              <a:rPr lang="en-CA" sz="1000" u="sng">
                <a:latin typeface="Times New Roman" pitchFamily="16" charset="0"/>
              </a:rPr>
              <a:t>Additional information for speaker:</a:t>
            </a:r>
          </a:p>
          <a:p>
            <a:pPr marL="93469" indent="-93469"/>
            <a:r>
              <a:rPr lang="en-CA" sz="1000">
                <a:latin typeface="Times New Roman" pitchFamily="16" charset="0"/>
              </a:rPr>
              <a:t>To be able to use these nutrition claims, the food must meet specific criteria. For example:</a:t>
            </a:r>
          </a:p>
          <a:p>
            <a:pPr marL="93469" indent="-93469">
              <a:buFontTx/>
              <a:buChar char="•"/>
            </a:pPr>
            <a:r>
              <a:rPr lang="en-CA" sz="1000">
                <a:latin typeface="Times New Roman" pitchFamily="16" charset="0"/>
              </a:rPr>
              <a:t>the claim “source of fibre” indicates that the product must have 2 g or more of fibre per specific amount of food and per reference amount;</a:t>
            </a:r>
          </a:p>
          <a:p>
            <a:pPr marL="93469" indent="-93469">
              <a:buFontTx/>
              <a:buChar char="•"/>
            </a:pPr>
            <a:r>
              <a:rPr lang="en-CA" sz="1000">
                <a:latin typeface="Times New Roman" pitchFamily="16" charset="0"/>
              </a:rPr>
              <a:t>to be able to say the product is “high in fibre”, the product must have 4 g or more of fibre per specific amount of food and per reference amount;</a:t>
            </a:r>
          </a:p>
          <a:p>
            <a:pPr marL="93469" indent="-93469">
              <a:buFontTx/>
              <a:buChar char="•"/>
            </a:pPr>
            <a:r>
              <a:rPr lang="en-CA" sz="1000">
                <a:latin typeface="Times New Roman" pitchFamily="16" charset="0"/>
              </a:rPr>
              <a:t>for a product to have the claim “very high in fibre”, the product must have at least 6 g of fibre per specific amount of food and per reference amount; and</a:t>
            </a:r>
          </a:p>
          <a:p>
            <a:pPr marL="93469" indent="-93469">
              <a:buFontTx/>
              <a:buChar char="•"/>
            </a:pPr>
            <a:r>
              <a:rPr lang="en-CA" sz="1000">
                <a:latin typeface="Times New Roman" pitchFamily="16" charset="0"/>
              </a:rPr>
              <a:t>for most vitamins and minerals, a “source” indicates that a serving of the food contains at least 5% of the Daily value, as indicated in the Nutrition Facts table.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CAAB0AB9-7B52-4B45-9F03-8CA6BF93FA10}" type="slidenum">
              <a:rPr lang="fr-FR" sz="1200">
                <a:latin typeface="Times New Roman" pitchFamily="16" charset="0"/>
              </a:rPr>
              <a:pPr/>
              <a:t>13</a:t>
            </a:fld>
            <a:endParaRPr lang="fr-FR" sz="1200">
              <a:latin typeface="Times New Roman" pitchFamily="16"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marL="93469" indent="-93469">
              <a:lnSpc>
                <a:spcPct val="80000"/>
              </a:lnSpc>
            </a:pPr>
            <a:r>
              <a:rPr lang="en-CA" sz="1000" b="1">
                <a:latin typeface="Times New Roman" pitchFamily="16" charset="0"/>
              </a:rPr>
              <a:t>Slide #17 - Speaker’s Notes</a:t>
            </a:r>
          </a:p>
          <a:p>
            <a:pPr marL="93469" indent="-93469">
              <a:lnSpc>
                <a:spcPct val="80000"/>
              </a:lnSpc>
            </a:pPr>
            <a:endParaRPr lang="en-CA" sz="1000" b="1">
              <a:latin typeface="Times New Roman" pitchFamily="16" charset="0"/>
            </a:endParaRPr>
          </a:p>
          <a:p>
            <a:pPr marL="93469" indent="-93469">
              <a:lnSpc>
                <a:spcPct val="80000"/>
              </a:lnSpc>
            </a:pPr>
            <a:r>
              <a:rPr lang="en-CA" sz="1000">
                <a:latin typeface="Times New Roman" pitchFamily="16" charset="0"/>
              </a:rPr>
              <a:t>There are also four health claims on how diet affects health and the reduction of the risk of disease. This slide shows an example of one of these four claims. </a:t>
            </a:r>
          </a:p>
          <a:p>
            <a:pPr marL="93469" indent="-93469">
              <a:lnSpc>
                <a:spcPct val="80000"/>
              </a:lnSpc>
            </a:pPr>
            <a:r>
              <a:rPr lang="en-CA" sz="1000">
                <a:latin typeface="Times New Roman" pitchFamily="16" charset="0"/>
              </a:rPr>
              <a:t>“A healthy diet low in saturated and trans fats may reduce the risk of heart disease. (Naming the food) is free of saturated and trans fats.”</a:t>
            </a:r>
          </a:p>
          <a:p>
            <a:pPr marL="93469" indent="-93469">
              <a:lnSpc>
                <a:spcPct val="80000"/>
              </a:lnSpc>
            </a:pPr>
            <a:endParaRPr lang="en-CA" sz="1000">
              <a:latin typeface="Times New Roman" pitchFamily="16" charset="0"/>
            </a:endParaRPr>
          </a:p>
          <a:p>
            <a:pPr marL="93469" indent="-93469">
              <a:lnSpc>
                <a:spcPct val="80000"/>
              </a:lnSpc>
            </a:pPr>
            <a:r>
              <a:rPr lang="en-CA" sz="1000">
                <a:latin typeface="Times New Roman" pitchFamily="16" charset="0"/>
              </a:rPr>
              <a:t>Federal government regulations specify the criteria a food must meet before a claim can be made, and the wording of the claim to ensure that they are consistent and not misleading.</a:t>
            </a:r>
          </a:p>
          <a:p>
            <a:pPr marL="93469" indent="-93469">
              <a:lnSpc>
                <a:spcPct val="80000"/>
              </a:lnSpc>
            </a:pPr>
            <a:endParaRPr lang="en-CA" sz="1000">
              <a:latin typeface="Times New Roman" pitchFamily="16" charset="0"/>
            </a:endParaRPr>
          </a:p>
          <a:p>
            <a:pPr marL="93469" indent="-93469">
              <a:lnSpc>
                <a:spcPct val="80000"/>
              </a:lnSpc>
            </a:pPr>
            <a:r>
              <a:rPr lang="en-CA" sz="1000">
                <a:latin typeface="Times New Roman" pitchFamily="16" charset="0"/>
              </a:rPr>
              <a:t>A key feature of these claims is that they begin with the wording “A healthy diet...”.  Because nutrition claims are optional and highlight a characteristic of a healthy diet, you may still need to refer to the Nutrition Facts table to make informed food choices.</a:t>
            </a:r>
          </a:p>
          <a:p>
            <a:pPr marL="93469" indent="-93469">
              <a:lnSpc>
                <a:spcPct val="80000"/>
              </a:lnSpc>
            </a:pPr>
            <a:endParaRPr lang="en-CA" sz="1000" u="sng">
              <a:latin typeface="Times New Roman" pitchFamily="16" charset="0"/>
            </a:endParaRPr>
          </a:p>
          <a:p>
            <a:pPr marL="93469" indent="-93469">
              <a:lnSpc>
                <a:spcPct val="80000"/>
              </a:lnSpc>
            </a:pPr>
            <a:r>
              <a:rPr lang="en-CA" sz="1000" u="sng">
                <a:latin typeface="Times New Roman" pitchFamily="16" charset="0"/>
              </a:rPr>
              <a:t>Additional information for speaker:</a:t>
            </a:r>
          </a:p>
          <a:p>
            <a:pPr marL="93469" indent="-93469">
              <a:lnSpc>
                <a:spcPct val="80000"/>
              </a:lnSpc>
            </a:pPr>
            <a:r>
              <a:rPr lang="en-CA" sz="1000">
                <a:latin typeface="Times New Roman" pitchFamily="16" charset="0"/>
              </a:rPr>
              <a:t>The other disease risk reduction claims are:</a:t>
            </a:r>
          </a:p>
          <a:p>
            <a:pPr marL="93469" indent="-93469">
              <a:lnSpc>
                <a:spcPct val="80000"/>
              </a:lnSpc>
              <a:buFontTx/>
              <a:buChar char="•"/>
            </a:pPr>
            <a:r>
              <a:rPr lang="en-CA" sz="1000">
                <a:latin typeface="Times New Roman" pitchFamily="16" charset="0"/>
              </a:rPr>
              <a:t>a healthy diet with adequate calcium and vitamin D, and regular physical activity, help to achieve strong bones and may reduce the risk of osteoporosis; </a:t>
            </a:r>
          </a:p>
          <a:p>
            <a:pPr marL="93469" indent="-93469">
              <a:lnSpc>
                <a:spcPct val="80000"/>
              </a:lnSpc>
              <a:buFontTx/>
              <a:buChar char="•"/>
            </a:pPr>
            <a:r>
              <a:rPr lang="en-CA" sz="1000">
                <a:latin typeface="Times New Roman" pitchFamily="16" charset="0"/>
              </a:rPr>
              <a:t>a healthy diet rich in vegetables and fruit may help reduce the risk of some types of cancer; and </a:t>
            </a:r>
          </a:p>
          <a:p>
            <a:pPr marL="93469" indent="-93469">
              <a:lnSpc>
                <a:spcPct val="80000"/>
              </a:lnSpc>
              <a:buFontTx/>
              <a:buChar char="•"/>
            </a:pPr>
            <a:r>
              <a:rPr lang="en-CA" sz="1000">
                <a:latin typeface="Times New Roman" pitchFamily="16" charset="0"/>
              </a:rPr>
              <a:t>a healthy diet containing foods high in potassium and low in sodium may reduce the risk of high blood pressure, a risk factor for stroke and heart disease. </a:t>
            </a:r>
          </a:p>
          <a:p>
            <a:pPr marL="93469" indent="-93469">
              <a:lnSpc>
                <a:spcPct val="80000"/>
              </a:lnSpc>
            </a:pPr>
            <a:endParaRPr lang="en-CA" sz="1000">
              <a:latin typeface="Times New Roman" pitchFamily="16" charset="0"/>
            </a:endParaRPr>
          </a:p>
          <a:p>
            <a:pPr marL="93469" indent="-93469">
              <a:lnSpc>
                <a:spcPct val="80000"/>
              </a:lnSpc>
            </a:pPr>
            <a:r>
              <a:rPr lang="en-CA" sz="1000" u="sng">
                <a:latin typeface="Times New Roman" pitchFamily="16" charset="0"/>
              </a:rPr>
              <a:t>Background information for speaker:</a:t>
            </a:r>
          </a:p>
          <a:p>
            <a:pPr marL="93469" indent="-93469">
              <a:lnSpc>
                <a:spcPct val="80000"/>
              </a:lnSpc>
            </a:pPr>
            <a:r>
              <a:rPr lang="en-CA" sz="1000">
                <a:latin typeface="Times New Roman" pitchFamily="16" charset="0"/>
              </a:rPr>
              <a:t>More information on health claims is posted on the Canadian Food Inspection Agency Web site:</a:t>
            </a:r>
          </a:p>
          <a:p>
            <a:pPr marL="93469" indent="-93469">
              <a:lnSpc>
                <a:spcPct val="80000"/>
              </a:lnSpc>
            </a:pPr>
            <a:r>
              <a:rPr lang="en-CA" sz="1000" u="sng">
                <a:latin typeface="Times New Roman" pitchFamily="16" charset="0"/>
              </a:rPr>
              <a:t>http://www.inspection.gc.ca/english/fssa/labeti/guide/tab8e.shtml </a:t>
            </a:r>
          </a:p>
          <a:p>
            <a:pPr marL="93469" indent="-93469">
              <a:lnSpc>
                <a:spcPct val="80000"/>
              </a:lnSpc>
            </a:pPr>
            <a:endParaRPr lang="en-CA" sz="1000">
              <a:latin typeface="Times New Roman" pitchFamily="16" charset="0"/>
            </a:endParaRPr>
          </a:p>
          <a:p>
            <a:pPr marL="93469" indent="-93469">
              <a:lnSpc>
                <a:spcPct val="80000"/>
              </a:lnSpc>
            </a:pPr>
            <a:endParaRPr lang="en-CA" sz="1000">
              <a:latin typeface="Times New Roman"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8EA8FD90-3EBD-4FB9-9610-FBD0A5FCF824}" type="slidenum">
              <a:rPr lang="fr-FR" sz="1200">
                <a:latin typeface="Times New Roman" pitchFamily="16" charset="0"/>
              </a:rPr>
              <a:pPr/>
              <a:t>2</a:t>
            </a:fld>
            <a:endParaRPr lang="fr-FR" sz="1200">
              <a:latin typeface="Times New Roman" pitchFamily="16"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sz="1000" b="1">
                <a:latin typeface="Times New Roman" pitchFamily="16" charset="0"/>
              </a:rPr>
              <a:t>Slide #2 - Speaker’s Notes</a:t>
            </a:r>
          </a:p>
          <a:p>
            <a:endParaRPr lang="en-CA" sz="1000">
              <a:latin typeface="Times New Roman" pitchFamily="16" charset="0"/>
            </a:endParaRPr>
          </a:p>
          <a:p>
            <a:r>
              <a:rPr lang="en-CA" sz="1000">
                <a:latin typeface="Times New Roman" pitchFamily="16" charset="0"/>
              </a:rPr>
              <a:t>The different kinds of nutrition information found on food labels are the Nutrition Facts, the ingredient list, nutrition claims and health claims.</a:t>
            </a:r>
          </a:p>
          <a:p>
            <a:endParaRPr lang="en-CA" sz="1000">
              <a:latin typeface="Times New Roman" pitchFamily="16" charset="0"/>
            </a:endParaRPr>
          </a:p>
          <a:p>
            <a:r>
              <a:rPr lang="en-CA" sz="1000">
                <a:latin typeface="Times New Roman" pitchFamily="16" charset="0"/>
              </a:rPr>
              <a:t>The next slides illustrate how federally regulated nutrition labelling provides consumers with information to make informed food choices. </a:t>
            </a:r>
          </a:p>
          <a:p>
            <a:endParaRPr lang="en-CA" sz="1000">
              <a:latin typeface="Times New Roman" pitchFamily="1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5863FB75-2FC0-46A0-B8AC-D65CC12FD045}" type="slidenum">
              <a:rPr lang="fr-FR" sz="1200">
                <a:latin typeface="Times New Roman" pitchFamily="16" charset="0"/>
              </a:rPr>
              <a:pPr/>
              <a:t>3</a:t>
            </a:fld>
            <a:endParaRPr lang="fr-FR" sz="1200">
              <a:latin typeface="Times New Roman" pitchFamily="16" charset="0"/>
            </a:endParaRPr>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#4 - Speaker’s Notes</a:t>
            </a:r>
          </a:p>
          <a:p>
            <a:pPr marL="93469" indent="-93469"/>
            <a:endParaRPr lang="en-CA" sz="1000" b="1">
              <a:latin typeface="Times New Roman" pitchFamily="16" charset="0"/>
            </a:endParaRPr>
          </a:p>
          <a:p>
            <a:pPr marL="93469" indent="-93469"/>
            <a:r>
              <a:rPr lang="en-CA" sz="1000">
                <a:latin typeface="Times New Roman" pitchFamily="16" charset="0"/>
              </a:rPr>
              <a:t>Nutrition Facts became mandatory for almost all prepackaged foods on December 12, 2005.</a:t>
            </a:r>
          </a:p>
          <a:p>
            <a:pPr marL="93469" indent="-93469"/>
            <a:endParaRPr lang="en-CA" sz="1000">
              <a:latin typeface="Times New Roman" pitchFamily="16" charset="0"/>
            </a:endParaRPr>
          </a:p>
          <a:p>
            <a:pPr marL="93469" indent="-93469"/>
            <a:r>
              <a:rPr lang="en-CA" sz="1000">
                <a:latin typeface="Times New Roman" pitchFamily="16" charset="0"/>
              </a:rPr>
              <a:t>The Nutrition Facts table appears on food labels with a consistent look, making it easy to find and easy to read.  </a:t>
            </a:r>
          </a:p>
          <a:p>
            <a:pPr marL="93469" indent="-93469"/>
            <a:endParaRPr lang="en-CA" sz="1000">
              <a:latin typeface="Times New Roman" pitchFamily="16" charset="0"/>
            </a:endParaRPr>
          </a:p>
          <a:p>
            <a:pPr marL="93469" indent="-93469"/>
            <a:r>
              <a:rPr lang="en-CA" sz="1000">
                <a:latin typeface="Times New Roman" pitchFamily="16" charset="0"/>
              </a:rPr>
              <a:t>The Nutrition Facts table includes:</a:t>
            </a:r>
          </a:p>
          <a:p>
            <a:pPr marL="93469" indent="-93469">
              <a:buFontTx/>
              <a:buChar char="•"/>
            </a:pPr>
            <a:r>
              <a:rPr lang="en-CA" sz="1000">
                <a:latin typeface="Times New Roman" pitchFamily="16" charset="0"/>
              </a:rPr>
              <a:t>the specific amount of food on which all nutrient information is based;</a:t>
            </a:r>
          </a:p>
          <a:p>
            <a:pPr marL="93469" indent="-93469">
              <a:buFontTx/>
              <a:buChar char="•"/>
            </a:pPr>
            <a:r>
              <a:rPr lang="en-CA" sz="1000">
                <a:latin typeface="Times New Roman" pitchFamily="16" charset="0"/>
              </a:rPr>
              <a:t>calories and 13 core nutrients;</a:t>
            </a:r>
          </a:p>
          <a:p>
            <a:pPr marL="93469" indent="-93469">
              <a:buFontTx/>
              <a:buChar char="•"/>
            </a:pPr>
            <a:r>
              <a:rPr lang="en-CA" sz="1000">
                <a:latin typeface="Times New Roman" pitchFamily="16" charset="0"/>
              </a:rPr>
              <a:t>the actual amount of a nutrient, in grams or milligrams; and</a:t>
            </a:r>
          </a:p>
          <a:p>
            <a:pPr marL="93469" indent="-93469">
              <a:buFontTx/>
              <a:buChar char="•"/>
            </a:pPr>
            <a:r>
              <a:rPr lang="en-CA" sz="1000">
                <a:latin typeface="Times New Roman" pitchFamily="16" charset="0"/>
              </a:rPr>
              <a:t>the % Daily Value.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4AAA2294-8EA3-4F3E-AD7D-5E45EC4DDCD7}" type="slidenum">
              <a:rPr lang="fr-FR" sz="1200">
                <a:latin typeface="Times New Roman" pitchFamily="16" charset="0"/>
              </a:rPr>
              <a:pPr/>
              <a:t>4</a:t>
            </a:fld>
            <a:endParaRPr lang="fr-FR" sz="1200">
              <a:latin typeface="Times New Roman" pitchFamily="16" charset="0"/>
            </a:endParaRPr>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r>
              <a:rPr lang="en-CA" sz="1000" b="1">
                <a:latin typeface="Times New Roman" pitchFamily="16" charset="0"/>
              </a:rPr>
              <a:t>Slide #5 - Speaker’s Notes</a:t>
            </a:r>
          </a:p>
          <a:p>
            <a:endParaRPr lang="en-CA" sz="1000" b="1">
              <a:latin typeface="Times New Roman" pitchFamily="16" charset="0"/>
            </a:endParaRPr>
          </a:p>
          <a:p>
            <a:r>
              <a:rPr lang="en-CA" sz="1000">
                <a:latin typeface="Times New Roman" pitchFamily="16" charset="0"/>
              </a:rPr>
              <a:t>Almost all prepackaged foods are required to have a Nutrition Facts table.</a:t>
            </a:r>
          </a:p>
          <a:p>
            <a:r>
              <a:rPr lang="en-CA" sz="1000">
                <a:latin typeface="Times New Roman" pitchFamily="16" charset="0"/>
              </a:rPr>
              <a:t>This slide lists some of the foods that are exempt from nutrition labelling regulations.</a:t>
            </a:r>
          </a:p>
          <a:p>
            <a:endParaRPr lang="en-CA" sz="1000">
              <a:latin typeface="Times New Roman" pitchFamily="16" charset="0"/>
            </a:endParaRPr>
          </a:p>
          <a:p>
            <a:r>
              <a:rPr lang="en-CA" sz="1000" u="sng">
                <a:latin typeface="Times New Roman" pitchFamily="16" charset="0"/>
              </a:rPr>
              <a:t>Additional information for speaker:</a:t>
            </a:r>
          </a:p>
          <a:p>
            <a:r>
              <a:rPr lang="en-CA" sz="1000">
                <a:latin typeface="Times New Roman" pitchFamily="16" charset="0"/>
              </a:rPr>
              <a:t>The exemptions exist for many reasons, including natural variations in nutritional content of vegetables, fruit and meat. </a:t>
            </a:r>
          </a:p>
          <a:p>
            <a:r>
              <a:rPr lang="en-CA" sz="1000">
                <a:latin typeface="Times New Roman" pitchFamily="16" charset="0"/>
              </a:rPr>
              <a:t>Although raw meat, poultry, fish and seafood are exempted, ground meats and ground poultry are NOT and require a Nutrition Facts table.</a:t>
            </a:r>
          </a:p>
          <a:p>
            <a:r>
              <a:rPr lang="en-CA" sz="1000">
                <a:latin typeface="Times New Roman" pitchFamily="16" charset="0"/>
              </a:rPr>
              <a:t>Foods that are not prepackaged, such as those served in restaurants, do not require a Nutrition Facts table.  However, consumers should be encouraged to look for and request nutrition information.  Nutrition information is often available for the menu items in cafeterias and fast food restaurants. Information binders on the nutritional value of vegetables and fruit may be found near produce sections in grocery stores. </a:t>
            </a:r>
          </a:p>
          <a:p>
            <a:endParaRPr lang="en-CA" sz="1000">
              <a:latin typeface="Times New Roman" pitchFamily="16" charset="0"/>
            </a:endParaRPr>
          </a:p>
          <a:p>
            <a:endParaRPr lang="en-CA" sz="1000">
              <a:latin typeface="Times New Roman" pitchFamily="1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41F9CFC7-E51F-4781-B449-0BE75AC2C1AC}" type="slidenum">
              <a:rPr lang="fr-FR" sz="1200">
                <a:latin typeface="Times New Roman" pitchFamily="16" charset="0"/>
              </a:rPr>
              <a:pPr/>
              <a:t>5</a:t>
            </a:fld>
            <a:endParaRPr lang="fr-FR" sz="1200">
              <a:latin typeface="Times New Roman" pitchFamily="16" charset="0"/>
            </a:endParaRPr>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#6 - Speaker’s Notes</a:t>
            </a:r>
          </a:p>
          <a:p>
            <a:pPr marL="93469" indent="-93469"/>
            <a:endParaRPr lang="en-CA" sz="1000" b="1">
              <a:latin typeface="Times New Roman" pitchFamily="16" charset="0"/>
            </a:endParaRPr>
          </a:p>
          <a:p>
            <a:pPr marL="93469" indent="-93469">
              <a:spcBef>
                <a:spcPct val="50000"/>
              </a:spcBef>
            </a:pPr>
            <a:r>
              <a:rPr lang="en-CA" sz="1000">
                <a:latin typeface="Times New Roman" pitchFamily="16" charset="0"/>
              </a:rPr>
              <a:t>How do you use the Nutrition Facts table?</a:t>
            </a:r>
          </a:p>
          <a:p>
            <a:pPr marL="93469" indent="-93469">
              <a:spcBef>
                <a:spcPct val="50000"/>
              </a:spcBef>
            </a:pPr>
            <a:endParaRPr lang="en-CA" sz="1000">
              <a:latin typeface="Times New Roman" pitchFamily="16" charset="0"/>
            </a:endParaRPr>
          </a:p>
          <a:p>
            <a:pPr marL="93469" indent="-93469"/>
            <a:r>
              <a:rPr lang="en-CA" sz="1000">
                <a:latin typeface="Times New Roman" pitchFamily="16" charset="0"/>
              </a:rPr>
              <a:t>The Nutrition Facts table has information that will enable you to: </a:t>
            </a:r>
          </a:p>
          <a:p>
            <a:pPr marL="93469" indent="-93469">
              <a:buFontTx/>
              <a:buChar char="•"/>
            </a:pPr>
            <a:r>
              <a:rPr lang="en-CA" sz="1000">
                <a:latin typeface="Times New Roman" pitchFamily="16" charset="0"/>
              </a:rPr>
              <a:t>compare foods that are similar to determine which one may be a better choice for you;</a:t>
            </a:r>
          </a:p>
          <a:p>
            <a:pPr marL="93469" indent="-93469">
              <a:buFontTx/>
              <a:buChar char="•"/>
            </a:pPr>
            <a:r>
              <a:rPr lang="en-CA" sz="1000">
                <a:latin typeface="Times New Roman" pitchFamily="16" charset="0"/>
              </a:rPr>
              <a:t>find foods that have more of a nutrient that you might want, like fibre, vitamin C, calcium or iron;</a:t>
            </a:r>
          </a:p>
          <a:p>
            <a:pPr marL="93469" indent="-93469">
              <a:buFontTx/>
              <a:buChar char="•"/>
            </a:pPr>
            <a:r>
              <a:rPr lang="en-CA" sz="1000">
                <a:latin typeface="Times New Roman" pitchFamily="16" charset="0"/>
              </a:rPr>
              <a:t>find foods that have less of a nutrient that you might want less of, such as fat, saturated fat, trans fat, sugars or sodium; and</a:t>
            </a:r>
          </a:p>
          <a:p>
            <a:pPr marL="93469" indent="-93469">
              <a:buFontTx/>
              <a:buChar char="•"/>
            </a:pPr>
            <a:r>
              <a:rPr lang="en-CA" sz="1000">
                <a:latin typeface="Times New Roman" pitchFamily="16" charset="0"/>
              </a:rPr>
              <a:t>select foods for special diets; for example, some individuals on a diabetic diet may want to use the Nutrition Facts table to keep track of the amount of carbohydrate they are consuming.</a:t>
            </a:r>
          </a:p>
          <a:p>
            <a:pPr marL="93469" indent="-93469"/>
            <a:endParaRPr lang="en-CA" sz="1000">
              <a:latin typeface="Times New Roman" pitchFamily="16" charset="0"/>
            </a:endParaRPr>
          </a:p>
          <a:p>
            <a:pPr marL="93469" indent="-93469"/>
            <a:endParaRPr lang="en-CA" sz="1000">
              <a:latin typeface="Times New Roman" pitchFamily="1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41BF180F-83AE-4836-AEB6-D9A027BC8004}" type="slidenum">
              <a:rPr lang="fr-FR" sz="1200">
                <a:latin typeface="Times New Roman" pitchFamily="16" charset="0"/>
              </a:rPr>
              <a:pPr/>
              <a:t>6</a:t>
            </a:fld>
            <a:endParaRPr lang="fr-FR" sz="1200">
              <a:latin typeface="Times New Roman" pitchFamily="16" charset="0"/>
            </a:endParaRPr>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marL="93469" indent="-93469">
              <a:lnSpc>
                <a:spcPct val="80000"/>
              </a:lnSpc>
            </a:pPr>
            <a:r>
              <a:rPr lang="en-CA" sz="1000" b="1">
                <a:latin typeface="Times New Roman" pitchFamily="16" charset="0"/>
              </a:rPr>
              <a:t>Slide #10- Speaker’s Notes</a:t>
            </a:r>
          </a:p>
          <a:p>
            <a:pPr marL="93469" indent="-93469">
              <a:lnSpc>
                <a:spcPct val="80000"/>
              </a:lnSpc>
            </a:pPr>
            <a:endParaRPr lang="en-CA" sz="1000" b="1">
              <a:latin typeface="Times New Roman" pitchFamily="16" charset="0"/>
            </a:endParaRPr>
          </a:p>
          <a:p>
            <a:pPr marL="93469" indent="-93469">
              <a:lnSpc>
                <a:spcPct val="80000"/>
              </a:lnSpc>
            </a:pPr>
            <a:r>
              <a:rPr lang="en-CA" sz="1000">
                <a:latin typeface="Times New Roman" pitchFamily="16" charset="0"/>
              </a:rPr>
              <a:t>Now let’s look at another component of the Nutrition Facts table – the % Daily Value.</a:t>
            </a:r>
          </a:p>
          <a:p>
            <a:pPr marL="93469" indent="-93469">
              <a:lnSpc>
                <a:spcPct val="80000"/>
              </a:lnSpc>
            </a:pPr>
            <a:endParaRPr lang="en-CA" sz="1000">
              <a:latin typeface="Times New Roman" pitchFamily="16" charset="0"/>
            </a:endParaRPr>
          </a:p>
          <a:p>
            <a:pPr marL="93469" indent="-93469">
              <a:lnSpc>
                <a:spcPct val="80000"/>
              </a:lnSpc>
            </a:pPr>
            <a:r>
              <a:rPr lang="en-CA" sz="1000">
                <a:latin typeface="Times New Roman" pitchFamily="16" charset="0"/>
              </a:rPr>
              <a:t>The % Daily Value is:</a:t>
            </a:r>
          </a:p>
          <a:p>
            <a:pPr marL="93469" indent="-93469">
              <a:lnSpc>
                <a:spcPct val="80000"/>
              </a:lnSpc>
              <a:buFontTx/>
              <a:buChar char="•"/>
            </a:pPr>
            <a:r>
              <a:rPr lang="en-CA" sz="1000">
                <a:latin typeface="Times New Roman" pitchFamily="16" charset="0"/>
              </a:rPr>
              <a:t>a benchmark for evaluating the nutrient content of foods quickly and easily; </a:t>
            </a:r>
          </a:p>
          <a:p>
            <a:pPr marL="93469" indent="-93469">
              <a:lnSpc>
                <a:spcPct val="80000"/>
              </a:lnSpc>
              <a:buFontTx/>
              <a:buChar char="•"/>
            </a:pPr>
            <a:r>
              <a:rPr lang="en-CA" sz="1000">
                <a:latin typeface="Times New Roman" pitchFamily="16" charset="0"/>
              </a:rPr>
              <a:t>based on recommendations for a healthy diet; and </a:t>
            </a:r>
          </a:p>
          <a:p>
            <a:pPr marL="93469" indent="-93469">
              <a:lnSpc>
                <a:spcPct val="80000"/>
              </a:lnSpc>
              <a:buFontTx/>
              <a:buChar char="•"/>
            </a:pPr>
            <a:r>
              <a:rPr lang="en-CA" sz="1000">
                <a:latin typeface="Times New Roman" pitchFamily="16" charset="0"/>
              </a:rPr>
              <a:t>used to determine whether there is a lot or a little of a nutrient in a specific amount of food. </a:t>
            </a:r>
          </a:p>
          <a:p>
            <a:pPr marL="93469" indent="-93469">
              <a:lnSpc>
                <a:spcPct val="80000"/>
              </a:lnSpc>
            </a:pPr>
            <a:endParaRPr lang="en-CA" sz="1000">
              <a:latin typeface="Times New Roman" pitchFamily="1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0B580541-9AAC-4F80-927A-BF95B237B251}" type="slidenum">
              <a:rPr lang="fr-FR" sz="1200">
                <a:latin typeface="Times New Roman" pitchFamily="16" charset="0"/>
              </a:rPr>
              <a:pPr/>
              <a:t>7</a:t>
            </a:fld>
            <a:endParaRPr lang="fr-FR" sz="1200">
              <a:latin typeface="Times New Roman" pitchFamily="16" charset="0"/>
            </a:endParaRPr>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#11 - Speaker’s Notes</a:t>
            </a:r>
          </a:p>
          <a:p>
            <a:pPr marL="93469" indent="-93469"/>
            <a:endParaRPr lang="en-CA" sz="1000" b="1">
              <a:latin typeface="Times New Roman" pitchFamily="16" charset="0"/>
            </a:endParaRPr>
          </a:p>
          <a:p>
            <a:pPr marL="93469" indent="-93469"/>
            <a:r>
              <a:rPr lang="en-CA" sz="1000">
                <a:latin typeface="Times New Roman" pitchFamily="16" charset="0"/>
              </a:rPr>
              <a:t>Canadians who want to increase or decrease certain nutrients in their diet can check the % Daily Value to determine whether the value is high or low.  For example:</a:t>
            </a:r>
          </a:p>
          <a:p>
            <a:pPr marL="93469" indent="-93469">
              <a:buFontTx/>
              <a:buChar char="•"/>
            </a:pPr>
            <a:r>
              <a:rPr lang="en-CA" sz="1000">
                <a:latin typeface="Times New Roman" pitchFamily="16" charset="0"/>
              </a:rPr>
              <a:t>if you want to increase calcium, iron or fibre, look for values of 15 % or more; </a:t>
            </a:r>
          </a:p>
          <a:p>
            <a:pPr marL="93469" indent="-93469">
              <a:buFontTx/>
              <a:buChar char="•"/>
            </a:pPr>
            <a:r>
              <a:rPr lang="en-CA" sz="1000">
                <a:latin typeface="Times New Roman" pitchFamily="16" charset="0"/>
              </a:rPr>
              <a:t>if you want to decrease combined saturated and trans fats, look for values of 10 % or less;</a:t>
            </a:r>
          </a:p>
          <a:p>
            <a:pPr marL="93469" indent="-93469">
              <a:buFontTx/>
              <a:buChar char="•"/>
            </a:pPr>
            <a:r>
              <a:rPr lang="en-CA" sz="1000">
                <a:latin typeface="Times New Roman" pitchFamily="16" charset="0"/>
              </a:rPr>
              <a:t>if you want to decrease fat or sodium, look for values of 5 % or less.</a:t>
            </a:r>
          </a:p>
          <a:p>
            <a:pPr marL="93469" indent="-93469"/>
            <a:endParaRPr lang="en-CA" sz="1000">
              <a:latin typeface="Times New Roman" pitchFamily="16" charset="0"/>
            </a:endParaRPr>
          </a:p>
          <a:p>
            <a:pPr marL="93469" indent="-93469"/>
            <a:endParaRPr lang="en-CA" sz="1000">
              <a:latin typeface="Times New Roman" pitchFamily="1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118F74BD-D376-4A68-9808-FCEA2FD775EC}" type="slidenum">
              <a:rPr lang="fr-FR" sz="1200">
                <a:latin typeface="Times New Roman" pitchFamily="16" charset="0"/>
              </a:rPr>
              <a:pPr/>
              <a:t>8</a:t>
            </a:fld>
            <a:endParaRPr lang="fr-FR" sz="1200">
              <a:latin typeface="Times New Roman" pitchFamily="16"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sz="1000" b="1">
                <a:latin typeface="Times New Roman" pitchFamily="16" charset="0"/>
              </a:rPr>
              <a:t>Slide #12 - Speaker’s Notes</a:t>
            </a:r>
          </a:p>
          <a:p>
            <a:endParaRPr lang="en-CA" sz="1000">
              <a:latin typeface="Times New Roman" pitchFamily="16" charset="0"/>
            </a:endParaRPr>
          </a:p>
          <a:p>
            <a:r>
              <a:rPr lang="en-CA" sz="1000">
                <a:latin typeface="Times New Roman" pitchFamily="16" charset="0"/>
              </a:rPr>
              <a:t>The % Daily Value provides a quick review of the nutrient profile of a food.  It puts the nutrients on the same scale.  By using the 0-100% DV scale, you can compare products without doing complex mathematical calculations </a:t>
            </a:r>
          </a:p>
          <a:p>
            <a:endParaRPr lang="en-CA" sz="1000">
              <a:latin typeface="Times New Roman" pitchFamily="16" charset="0"/>
            </a:endParaRPr>
          </a:p>
          <a:p>
            <a:r>
              <a:rPr lang="en-CA" sz="1000">
                <a:latin typeface="Times New Roman" pitchFamily="16" charset="0"/>
              </a:rPr>
              <a:t>For example, if you were choosing between these two cereals, and you were concerned with fibre, cereal 2 with a 20% Daily Value for fibre would be your best choice.</a:t>
            </a:r>
          </a:p>
          <a:p>
            <a:endParaRPr lang="en-CA" sz="1000">
              <a:latin typeface="Times New Roman" pitchFamily="16" charset="0"/>
            </a:endParaRPr>
          </a:p>
          <a:p>
            <a:r>
              <a:rPr lang="en-CA" sz="1000" u="sng">
                <a:latin typeface="Times New Roman" pitchFamily="16" charset="0"/>
              </a:rPr>
              <a:t>Additional information for speaker</a:t>
            </a:r>
            <a:r>
              <a:rPr lang="en-CA" sz="1000">
                <a:latin typeface="Times New Roman" pitchFamily="16" charset="0"/>
              </a:rPr>
              <a:t>:</a:t>
            </a:r>
          </a:p>
          <a:p>
            <a:pPr>
              <a:buFont typeface="WP MathA" pitchFamily="2" charset="2"/>
              <a:buNone/>
            </a:pPr>
            <a:r>
              <a:rPr lang="en-CA" sz="1000">
                <a:latin typeface="Times New Roman" pitchFamily="16" charset="0"/>
              </a:rPr>
              <a:t>When similar products do not have similar serving sizes, sometimes comparisons can still be made.  For example, it is appropriate to compare the % DV listed for calcium in two single servings of yogurt, one containing 125 g of yogurt and the other containing 175 g, as they are both sizes that you would eat at one sitting</a:t>
            </a:r>
          </a:p>
          <a:p>
            <a:endParaRPr lang="en-CA" sz="1000">
              <a:latin typeface="Times New Roman" pitchFamily="16" charset="0"/>
            </a:endParaRPr>
          </a:p>
          <a:p>
            <a:endParaRPr lang="en-CA" sz="1000">
              <a:latin typeface="Times New Roman" pitchFamily="1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2400">
                <a:solidFill>
                  <a:schemeClr val="tx1"/>
                </a:solidFill>
                <a:latin typeface="Comic Sans MS" pitchFamily="66" charset="0"/>
                <a:cs typeface="Times New Roman" pitchFamily="16" charset="0"/>
              </a:defRPr>
            </a:lvl1pPr>
            <a:lvl2pPr marL="729057" indent="-280406" defTabSz="914437">
              <a:defRPr sz="2400">
                <a:solidFill>
                  <a:schemeClr val="tx1"/>
                </a:solidFill>
                <a:latin typeface="Comic Sans MS" pitchFamily="66" charset="0"/>
                <a:cs typeface="Times New Roman" pitchFamily="16" charset="0"/>
              </a:defRPr>
            </a:lvl2pPr>
            <a:lvl3pPr marL="1121626" indent="-224325" defTabSz="914437">
              <a:defRPr sz="2400">
                <a:solidFill>
                  <a:schemeClr val="tx1"/>
                </a:solidFill>
                <a:latin typeface="Comic Sans MS" pitchFamily="66" charset="0"/>
                <a:cs typeface="Times New Roman" pitchFamily="16" charset="0"/>
              </a:defRPr>
            </a:lvl3pPr>
            <a:lvl4pPr marL="1570276" indent="-224325" defTabSz="914437">
              <a:defRPr sz="2400">
                <a:solidFill>
                  <a:schemeClr val="tx1"/>
                </a:solidFill>
                <a:latin typeface="Comic Sans MS" pitchFamily="66" charset="0"/>
                <a:cs typeface="Times New Roman" pitchFamily="16" charset="0"/>
              </a:defRPr>
            </a:lvl4pPr>
            <a:lvl5pPr marL="2018927" indent="-224325" defTabSz="914437">
              <a:defRPr sz="2400">
                <a:solidFill>
                  <a:schemeClr val="tx1"/>
                </a:solidFill>
                <a:latin typeface="Comic Sans MS" pitchFamily="66" charset="0"/>
                <a:cs typeface="Times New Roman" pitchFamily="16" charset="0"/>
              </a:defRPr>
            </a:lvl5pPr>
            <a:lvl6pPr marL="246757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16227"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36487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13528" indent="-224325" algn="ctr" defTabSz="914437"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fld id="{5565E671-1BAC-498C-805A-07E2B27EBE5C}" type="slidenum">
              <a:rPr lang="fr-FR" sz="1200">
                <a:latin typeface="Times New Roman" pitchFamily="16" charset="0"/>
              </a:rPr>
              <a:pPr/>
              <a:t>9</a:t>
            </a:fld>
            <a:endParaRPr lang="fr-FR" sz="1200">
              <a:latin typeface="Times New Roman" pitchFamily="16" charset="0"/>
            </a:endParaRPr>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pPr marL="93469" indent="-93469"/>
            <a:r>
              <a:rPr lang="en-CA" sz="1000" b="1">
                <a:latin typeface="Times New Roman" pitchFamily="16" charset="0"/>
              </a:rPr>
              <a:t>Slide #13 - Speaker’s Notes</a:t>
            </a:r>
          </a:p>
          <a:p>
            <a:pPr marL="93469" indent="-93469"/>
            <a:endParaRPr lang="en-CA" sz="1000" b="1">
              <a:latin typeface="Times New Roman" pitchFamily="16" charset="0"/>
            </a:endParaRPr>
          </a:p>
          <a:p>
            <a:pPr marL="93469" indent="-93469"/>
            <a:r>
              <a:rPr lang="en-CA" sz="1000">
                <a:latin typeface="Times New Roman" pitchFamily="16" charset="0"/>
              </a:rPr>
              <a:t>We have just reviewed how the Nutrition Facts table can help you make informed decisions. </a:t>
            </a:r>
          </a:p>
          <a:p>
            <a:pPr marL="93469" indent="-93469"/>
            <a:endParaRPr lang="en-CA" sz="1000">
              <a:latin typeface="Times New Roman" pitchFamily="16" charset="0"/>
            </a:endParaRPr>
          </a:p>
          <a:p>
            <a:pPr marL="93469" indent="-93469"/>
            <a:r>
              <a:rPr lang="en-CA" sz="1000">
                <a:latin typeface="Times New Roman" pitchFamily="16" charset="0"/>
              </a:rPr>
              <a:t>Food labelling regulations also provide additional information to help consumers.  The list of ingredients, which is mandatory, can also help you make informed food choices. It is important to know that the ingredients are always listed in descending order by weight with the item in the greatest amount listed first. This can help you choose between products.  In the example shown on this slide, whole grain rolled oats is the ingredient in the greatest amount since it is listed first. </a:t>
            </a:r>
          </a:p>
          <a:p>
            <a:pPr marL="93469" indent="-93469"/>
            <a:r>
              <a:rPr lang="en-CA" sz="1000">
                <a:latin typeface="Times New Roman" pitchFamily="16" charset="0"/>
              </a:rPr>
              <a:t/>
            </a:r>
            <a:br>
              <a:rPr lang="en-CA" sz="1000">
                <a:latin typeface="Times New Roman" pitchFamily="16" charset="0"/>
              </a:rPr>
            </a:br>
            <a:r>
              <a:rPr lang="en-CA" sz="1000">
                <a:latin typeface="Times New Roman" pitchFamily="16" charset="0"/>
              </a:rPr>
              <a:t>The list of ingredients is:</a:t>
            </a:r>
          </a:p>
          <a:p>
            <a:pPr marL="93469" indent="-93469">
              <a:buFontTx/>
              <a:buChar char="•"/>
            </a:pPr>
            <a:r>
              <a:rPr lang="en-CA" sz="1000">
                <a:latin typeface="Times New Roman" pitchFamily="16" charset="0"/>
              </a:rPr>
              <a:t>a source of certain nutrient information; and  </a:t>
            </a:r>
          </a:p>
          <a:p>
            <a:pPr marL="93469" indent="-93469">
              <a:buFontTx/>
              <a:buChar char="•"/>
            </a:pPr>
            <a:r>
              <a:rPr lang="en-CA" sz="1000">
                <a:latin typeface="Times New Roman" pitchFamily="16" charset="0"/>
              </a:rPr>
              <a:t>a source of information for people with allergies or health concerns or for people who avoid certain ingredients based on their beliefs. </a:t>
            </a:r>
          </a:p>
          <a:p>
            <a:pPr marL="93469" indent="-93469">
              <a:buFontTx/>
              <a:buChar char="•"/>
            </a:pPr>
            <a:endParaRPr lang="en-CA" sz="1000">
              <a:latin typeface="Times New Roman" pitchFamily="16" charset="0"/>
            </a:endParaRPr>
          </a:p>
          <a:p>
            <a:pPr marL="93469" indent="-93469"/>
            <a:r>
              <a:rPr lang="en-CA" sz="1000" u="sng">
                <a:latin typeface="Times New Roman" pitchFamily="16" charset="0"/>
              </a:rPr>
              <a:t>Additional information for speaker:</a:t>
            </a:r>
          </a:p>
          <a:p>
            <a:pPr marL="93469" indent="-93469"/>
            <a:r>
              <a:rPr lang="en-CA" sz="1000">
                <a:latin typeface="Times New Roman" pitchFamily="16" charset="0"/>
              </a:rPr>
              <a:t>The ingredient list is a source of certain nutrient information.  For example, the ingredient list will show if the food contains added sugars such as corn syrup, dextrose, fructose, glucose, golden syrup, malt syrup, invert sugar and concentrated fruit juice.</a:t>
            </a:r>
          </a:p>
          <a:p>
            <a:pPr marL="93469" indent="-93469"/>
            <a:endParaRPr lang="en-CA" sz="1000" u="sng">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426106B-49B5-4EE4-8338-446A2C94EE79}" type="datetimeFigureOut">
              <a:rPr lang="en-CA" smtClean="0"/>
              <a:t>2016-03-09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388187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26106B-49B5-4EE4-8338-446A2C94EE79}" type="datetimeFigureOut">
              <a:rPr lang="en-CA" smtClean="0"/>
              <a:t>2016-03-09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145957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26106B-49B5-4EE4-8338-446A2C94EE79}" type="datetimeFigureOut">
              <a:rPr lang="en-CA" smtClean="0"/>
              <a:t>2016-03-09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195394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228600"/>
            <a:ext cx="84582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0DD4AA93-4780-405E-AE9A-4CA088BEAD9F}" type="slidenum">
              <a:rPr lang="fr-FR"/>
              <a:pPr>
                <a:defRPr/>
              </a:pPr>
              <a:t>‹#›</a:t>
            </a:fld>
            <a:endParaRPr lang="fr-FR"/>
          </a:p>
        </p:txBody>
      </p:sp>
    </p:spTree>
    <p:extLst>
      <p:ext uri="{BB962C8B-B14F-4D97-AF65-F5344CB8AC3E}">
        <p14:creationId xmlns:p14="http://schemas.microsoft.com/office/powerpoint/2010/main" val="387671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26106B-49B5-4EE4-8338-446A2C94EE79}" type="datetimeFigureOut">
              <a:rPr lang="en-CA" smtClean="0"/>
              <a:t>2016-03-09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262239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6106B-49B5-4EE4-8338-446A2C94EE79}" type="datetimeFigureOut">
              <a:rPr lang="en-CA" smtClean="0"/>
              <a:t>2016-03-09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238207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426106B-49B5-4EE4-8338-446A2C94EE79}" type="datetimeFigureOut">
              <a:rPr lang="en-CA" smtClean="0"/>
              <a:t>2016-03-09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141280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426106B-49B5-4EE4-8338-446A2C94EE79}" type="datetimeFigureOut">
              <a:rPr lang="en-CA" smtClean="0"/>
              <a:t>2016-03-09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96711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426106B-49B5-4EE4-8338-446A2C94EE79}" type="datetimeFigureOut">
              <a:rPr lang="en-CA" smtClean="0"/>
              <a:t>2016-03-09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315862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6106B-49B5-4EE4-8338-446A2C94EE79}" type="datetimeFigureOut">
              <a:rPr lang="en-CA" smtClean="0"/>
              <a:t>2016-03-09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281407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6106B-49B5-4EE4-8338-446A2C94EE79}" type="datetimeFigureOut">
              <a:rPr lang="en-CA" smtClean="0"/>
              <a:t>2016-03-09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129541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6106B-49B5-4EE4-8338-446A2C94EE79}" type="datetimeFigureOut">
              <a:rPr lang="en-CA" smtClean="0"/>
              <a:t>2016-03-09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FDF25F-B7CB-4D2D-8E43-C3F934112B83}" type="slidenum">
              <a:rPr lang="en-CA" smtClean="0"/>
              <a:t>‹#›</a:t>
            </a:fld>
            <a:endParaRPr lang="en-CA"/>
          </a:p>
        </p:txBody>
      </p:sp>
    </p:spTree>
    <p:extLst>
      <p:ext uri="{BB962C8B-B14F-4D97-AF65-F5344CB8AC3E}">
        <p14:creationId xmlns:p14="http://schemas.microsoft.com/office/powerpoint/2010/main" val="13551315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6106B-49B5-4EE4-8338-446A2C94EE79}" type="datetimeFigureOut">
              <a:rPr lang="en-CA" smtClean="0"/>
              <a:t>2016-03-09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DF25F-B7CB-4D2D-8E43-C3F934112B83}" type="slidenum">
              <a:rPr lang="en-CA" smtClean="0"/>
              <a:t>‹#›</a:t>
            </a:fld>
            <a:endParaRPr lang="en-CA"/>
          </a:p>
        </p:txBody>
      </p:sp>
    </p:spTree>
    <p:extLst>
      <p:ext uri="{BB962C8B-B14F-4D97-AF65-F5344CB8AC3E}">
        <p14:creationId xmlns:p14="http://schemas.microsoft.com/office/powerpoint/2010/main" val="397063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5DA0B94-0871-4886-9DDB-14F112686300}" type="slidenum">
              <a:rPr lang="fr-FR"/>
              <a:pPr>
                <a:defRPr/>
              </a:pPr>
              <a:t>1</a:t>
            </a:fld>
            <a:endParaRPr lang="fr-FR"/>
          </a:p>
        </p:txBody>
      </p:sp>
      <p:pic>
        <p:nvPicPr>
          <p:cNvPr id="5123" name="Picture 10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1027"/>
          <p:cNvSpPr txBox="1">
            <a:spLocks noChangeArrowheads="1"/>
          </p:cNvSpPr>
          <p:nvPr/>
        </p:nvSpPr>
        <p:spPr bwMode="auto">
          <a:xfrm>
            <a:off x="755650" y="1196975"/>
            <a:ext cx="7924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spcBef>
                <a:spcPct val="0"/>
              </a:spcBef>
            </a:pPr>
            <a:r>
              <a:rPr lang="en-CA" sz="3600">
                <a:latin typeface="Arial Narrow" pitchFamily="34" charset="0"/>
              </a:rPr>
              <a:t>Nutrition Information on Food Labels</a:t>
            </a:r>
            <a:endParaRPr lang="en-US" sz="3600">
              <a:latin typeface="Arial Narrow" pitchFamily="34" charset="0"/>
            </a:endParaRPr>
          </a:p>
        </p:txBody>
      </p:sp>
      <p:sp>
        <p:nvSpPr>
          <p:cNvPr id="5125" name="Text Box 1029"/>
          <p:cNvSpPr txBox="1">
            <a:spLocks noChangeArrowheads="1"/>
          </p:cNvSpPr>
          <p:nvPr/>
        </p:nvSpPr>
        <p:spPr bwMode="auto">
          <a:xfrm>
            <a:off x="6011863" y="3141663"/>
            <a:ext cx="23050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r>
              <a:rPr lang="en-CA">
                <a:latin typeface="Arial Narrow" pitchFamily="34" charset="0"/>
              </a:rPr>
              <a:t>Understanding Nutrition Labelling to Make Informed Food Choices</a:t>
            </a:r>
          </a:p>
        </p:txBody>
      </p:sp>
    </p:spTree>
    <p:extLst>
      <p:ext uri="{BB962C8B-B14F-4D97-AF65-F5344CB8AC3E}">
        <p14:creationId xmlns:p14="http://schemas.microsoft.com/office/powerpoint/2010/main" val="39061400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3"/>
          <p:cNvSpPr>
            <a:spLocks noGrp="1"/>
          </p:cNvSpPr>
          <p:nvPr>
            <p:ph type="sldNum" sz="quarter" idx="12"/>
          </p:nvPr>
        </p:nvSpPr>
        <p:spPr/>
        <p:txBody>
          <a:bodyPr/>
          <a:lstStyle/>
          <a:p>
            <a:pPr>
              <a:defRPr/>
            </a:pPr>
            <a:fld id="{1C319ECB-E580-49CC-B772-7086553ED295}" type="slidenum">
              <a:rPr lang="fr-FR"/>
              <a:pPr>
                <a:defRPr/>
              </a:pPr>
              <a:t>10</a:t>
            </a:fld>
            <a:endParaRPr lang="fr-FR"/>
          </a:p>
        </p:txBody>
      </p:sp>
      <p:sp>
        <p:nvSpPr>
          <p:cNvPr id="19459" name="Rectangle 2"/>
          <p:cNvSpPr>
            <a:spLocks noChangeArrowheads="1"/>
          </p:cNvSpPr>
          <p:nvPr/>
        </p:nvSpPr>
        <p:spPr bwMode="auto">
          <a:xfrm>
            <a:off x="1752600" y="914400"/>
            <a:ext cx="716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CA" sz="2800">
                <a:latin typeface="Arial Narrow" pitchFamily="34" charset="0"/>
              </a:rPr>
              <a:t>Nutrition claims</a:t>
            </a:r>
          </a:p>
          <a:p>
            <a:pPr algn="l" eaLnBrk="1" hangingPunct="1"/>
            <a:r>
              <a:rPr lang="en-CA">
                <a:latin typeface="Arial Narrow" pitchFamily="34" charset="0"/>
              </a:rPr>
              <a:t>When you want to </a:t>
            </a:r>
            <a:r>
              <a:rPr lang="en-CA" b="1">
                <a:latin typeface="Arial Narrow" pitchFamily="34" charset="0"/>
              </a:rPr>
              <a:t>decrease</a:t>
            </a:r>
            <a:r>
              <a:rPr lang="en-CA">
                <a:latin typeface="Arial Narrow" pitchFamily="34" charset="0"/>
              </a:rPr>
              <a:t> the amount of certain nutrients:</a:t>
            </a:r>
            <a:endParaRPr lang="en-CA">
              <a:latin typeface="Times New Roman" pitchFamily="16" charset="0"/>
            </a:endParaRPr>
          </a:p>
        </p:txBody>
      </p:sp>
      <p:graphicFrame>
        <p:nvGraphicFramePr>
          <p:cNvPr id="38977" name="Group 65"/>
          <p:cNvGraphicFramePr>
            <a:graphicFrameLocks noGrp="1"/>
          </p:cNvGraphicFramePr>
          <p:nvPr/>
        </p:nvGraphicFramePr>
        <p:xfrm>
          <a:off x="1676400" y="2286000"/>
          <a:ext cx="7231063" cy="3961001"/>
        </p:xfrm>
        <a:graphic>
          <a:graphicData uri="http://schemas.openxmlformats.org/drawingml/2006/table">
            <a:tbl>
              <a:tblPr/>
              <a:tblGrid>
                <a:gridCol w="1289050"/>
                <a:gridCol w="5942013"/>
              </a:tblGrid>
              <a:tr h="917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Free</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none or hardly any of this nutrient</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“sodium free”</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18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Low</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 small amount</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“low fat”</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41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Reduced</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at least 25% less of the nutrient compared with a similar product</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“reduced in calories”</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Light</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can be used on foods that are reduced in fat or reduced in calories</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7" name="Text Box 64"/>
          <p:cNvSpPr txBox="1">
            <a:spLocks noChangeArrowheads="1"/>
          </p:cNvSpPr>
          <p:nvPr/>
        </p:nvSpPr>
        <p:spPr bwMode="auto">
          <a:xfrm>
            <a:off x="8442325" y="63579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Tree>
    <p:extLst>
      <p:ext uri="{BB962C8B-B14F-4D97-AF65-F5344CB8AC3E}">
        <p14:creationId xmlns:p14="http://schemas.microsoft.com/office/powerpoint/2010/main" val="15527681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4B3DF398-E5E7-4EF7-8378-B6F19D51CF65}" type="slidenum">
              <a:rPr lang="fr-FR"/>
              <a:pPr>
                <a:defRPr/>
              </a:pPr>
              <a:t>11</a:t>
            </a:fld>
            <a:endParaRPr lang="fr-FR"/>
          </a:p>
        </p:txBody>
      </p:sp>
      <p:sp>
        <p:nvSpPr>
          <p:cNvPr id="18435" name="Rectangle 2"/>
          <p:cNvSpPr>
            <a:spLocks noChangeArrowheads="1"/>
          </p:cNvSpPr>
          <p:nvPr/>
        </p:nvSpPr>
        <p:spPr bwMode="auto">
          <a:xfrm>
            <a:off x="4140200" y="1844675"/>
            <a:ext cx="4691063"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l" eaLnBrk="1" hangingPunct="1"/>
            <a:r>
              <a:rPr lang="en-CA" sz="2800">
                <a:latin typeface="Arial Narrow" pitchFamily="34" charset="0"/>
              </a:rPr>
              <a:t>	</a:t>
            </a:r>
          </a:p>
          <a:p>
            <a:pPr marL="457200" indent="-457200" algn="l" eaLnBrk="1" hangingPunct="1">
              <a:buFont typeface="Times" charset="0"/>
              <a:buChar char="•"/>
            </a:pPr>
            <a:r>
              <a:rPr lang="en-CA">
                <a:latin typeface="Arial Narrow" pitchFamily="34" charset="0"/>
              </a:rPr>
              <a:t>regulated statements made when a food meets certain criteria</a:t>
            </a:r>
          </a:p>
          <a:p>
            <a:pPr marL="457200" indent="-457200" algn="l" eaLnBrk="1" hangingPunct="1">
              <a:buFont typeface="Times" charset="0"/>
              <a:buNone/>
            </a:pPr>
            <a:endParaRPr lang="en-CA">
              <a:latin typeface="Arial Narrow" pitchFamily="34" charset="0"/>
            </a:endParaRPr>
          </a:p>
          <a:p>
            <a:pPr marL="457200" indent="-457200" algn="l" eaLnBrk="1" hangingPunct="1">
              <a:buFont typeface="Times" charset="0"/>
              <a:buChar char="•"/>
            </a:pPr>
            <a:r>
              <a:rPr lang="en-CA">
                <a:latin typeface="Arial Narrow" pitchFamily="34" charset="0"/>
              </a:rPr>
              <a:t>optional, and may be found only on some food products</a:t>
            </a:r>
            <a:endParaRPr lang="en-CA" sz="2800">
              <a:latin typeface="Arial Narrow" pitchFamily="34" charset="0"/>
            </a:endParaRPr>
          </a:p>
          <a:p>
            <a:pPr marL="457200" indent="-457200" algn="r" eaLnBrk="1" hangingPunct="1">
              <a:buFont typeface="Times" charset="0"/>
              <a:buNone/>
            </a:pPr>
            <a:endParaRPr lang="en-CA" sz="1600">
              <a:latin typeface="Arial Narrow" pitchFamily="34" charset="0"/>
            </a:endParaRPr>
          </a:p>
          <a:p>
            <a:pPr marL="457200" indent="-457200" algn="r" eaLnBrk="1" hangingPunct="1">
              <a:buFont typeface="Times" charset="0"/>
              <a:buNone/>
            </a:pPr>
            <a:endParaRPr lang="en-CA" sz="2800">
              <a:latin typeface="Arial Narrow" pitchFamily="34" charset="0"/>
            </a:endParaRPr>
          </a:p>
        </p:txBody>
      </p:sp>
      <p:sp>
        <p:nvSpPr>
          <p:cNvPr id="18436" name="Text Box 3"/>
          <p:cNvSpPr txBox="1">
            <a:spLocks noChangeArrowheads="1"/>
          </p:cNvSpPr>
          <p:nvPr/>
        </p:nvSpPr>
        <p:spPr bwMode="auto">
          <a:xfrm>
            <a:off x="8366125" y="6129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
        <p:nvSpPr>
          <p:cNvPr id="18437" name="Rectangle 41"/>
          <p:cNvSpPr>
            <a:spLocks noChangeArrowheads="1"/>
          </p:cNvSpPr>
          <p:nvPr/>
        </p:nvSpPr>
        <p:spPr bwMode="auto">
          <a:xfrm>
            <a:off x="1763713" y="981075"/>
            <a:ext cx="7129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0000"/>
              </a:spcBef>
            </a:pPr>
            <a:r>
              <a:rPr lang="en-CA" sz="2800">
                <a:latin typeface="Arial Narrow" pitchFamily="34" charset="0"/>
              </a:rPr>
              <a:t>Use </a:t>
            </a:r>
            <a:r>
              <a:rPr lang="en-CA" sz="2800" b="1">
                <a:latin typeface="Arial Narrow" pitchFamily="34" charset="0"/>
              </a:rPr>
              <a:t>nutrition claims </a:t>
            </a:r>
            <a:r>
              <a:rPr lang="en-CA" sz="2800">
                <a:latin typeface="Arial Narrow" pitchFamily="34" charset="0"/>
              </a:rPr>
              <a:t>to make informed food choices</a:t>
            </a:r>
          </a:p>
        </p:txBody>
      </p:sp>
      <p:pic>
        <p:nvPicPr>
          <p:cNvPr id="18438" name="Picture 43" descr="new_peaches_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2276475"/>
            <a:ext cx="2527300"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3794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2"/>
          </p:nvPr>
        </p:nvSpPr>
        <p:spPr/>
        <p:txBody>
          <a:bodyPr/>
          <a:lstStyle/>
          <a:p>
            <a:pPr>
              <a:defRPr/>
            </a:pPr>
            <a:fld id="{6B9BA95E-F685-4609-A3AD-8F7A0E1BF272}" type="slidenum">
              <a:rPr lang="fr-FR"/>
              <a:pPr>
                <a:defRPr/>
              </a:pPr>
              <a:t>12</a:t>
            </a:fld>
            <a:endParaRPr lang="fr-FR"/>
          </a:p>
        </p:txBody>
      </p:sp>
      <p:sp>
        <p:nvSpPr>
          <p:cNvPr id="20483" name="Rectangle 2"/>
          <p:cNvSpPr>
            <a:spLocks noChangeArrowheads="1"/>
          </p:cNvSpPr>
          <p:nvPr/>
        </p:nvSpPr>
        <p:spPr bwMode="auto">
          <a:xfrm>
            <a:off x="1752600" y="914400"/>
            <a:ext cx="70278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CA" sz="2800">
                <a:latin typeface="Arial Narrow" pitchFamily="34" charset="0"/>
              </a:rPr>
              <a:t>Nutrition claims</a:t>
            </a:r>
          </a:p>
          <a:p>
            <a:pPr eaLnBrk="1" hangingPunct="1"/>
            <a:r>
              <a:rPr lang="en-CA">
                <a:latin typeface="Arial Narrow" pitchFamily="34" charset="0"/>
              </a:rPr>
              <a:t>When you want to </a:t>
            </a:r>
            <a:r>
              <a:rPr lang="en-CA" b="1">
                <a:latin typeface="Arial Narrow" pitchFamily="34" charset="0"/>
              </a:rPr>
              <a:t>increase</a:t>
            </a:r>
            <a:r>
              <a:rPr lang="en-CA">
                <a:latin typeface="Arial Narrow" pitchFamily="34" charset="0"/>
              </a:rPr>
              <a:t> the amount of certain nutrients:</a:t>
            </a:r>
          </a:p>
        </p:txBody>
      </p:sp>
      <p:graphicFrame>
        <p:nvGraphicFramePr>
          <p:cNvPr id="40981" name="Group 21"/>
          <p:cNvGraphicFramePr>
            <a:graphicFrameLocks noGrp="1"/>
          </p:cNvGraphicFramePr>
          <p:nvPr/>
        </p:nvGraphicFramePr>
        <p:xfrm>
          <a:off x="1752600" y="2362200"/>
          <a:ext cx="7010400" cy="3709989"/>
        </p:xfrm>
        <a:graphic>
          <a:graphicData uri="http://schemas.openxmlformats.org/drawingml/2006/table">
            <a:tbl>
              <a:tblPr/>
              <a:tblGrid>
                <a:gridCol w="1582738"/>
                <a:gridCol w="5427662"/>
              </a:tblGrid>
              <a:tr h="12366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Source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contains a significant amount of the nutrient </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“source of fibre”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66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High or good source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contains a high amount of the nutrient</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“high in vitamin 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66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2200" b="1" i="0" u="none" strike="noStrike" cap="none" normalizeH="0" baseline="0" smtClean="0">
                          <a:ln>
                            <a:noFill/>
                          </a:ln>
                          <a:solidFill>
                            <a:schemeClr val="tx1"/>
                          </a:solidFill>
                          <a:effectLst/>
                          <a:latin typeface="Arial Narrow" pitchFamily="34" charset="0"/>
                        </a:rPr>
                        <a:t>Very high or excellent source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contains a very high amount of the nutrient</a:t>
                      </a:r>
                    </a:p>
                    <a:p>
                      <a:pPr marL="284163" marR="0" lvl="0" indent="-284163" algn="l" defTabSz="914400" rtl="0" eaLnBrk="0" fontAlgn="base" latinLnBrk="0" hangingPunct="0">
                        <a:lnSpc>
                          <a:spcPct val="100000"/>
                        </a:lnSpc>
                        <a:spcBef>
                          <a:spcPct val="20000"/>
                        </a:spcBef>
                        <a:spcAft>
                          <a:spcPct val="0"/>
                        </a:spcAft>
                        <a:buClrTx/>
                        <a:buSzTx/>
                        <a:buFont typeface="Times" charset="0"/>
                        <a:buChar char="•"/>
                        <a:tabLst/>
                      </a:pPr>
                      <a:r>
                        <a:rPr kumimoji="0" lang="en-CA" sz="2200" b="0" i="0" u="none" strike="noStrike" cap="none" normalizeH="0" baseline="0" smtClean="0">
                          <a:ln>
                            <a:noFill/>
                          </a:ln>
                          <a:solidFill>
                            <a:schemeClr val="tx1"/>
                          </a:solidFill>
                          <a:effectLst/>
                          <a:latin typeface="Arial Narrow" pitchFamily="34" charset="0"/>
                        </a:rPr>
                        <a:t>an example is “excellent source of calcium”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8" name="Text Box 22"/>
          <p:cNvSpPr txBox="1">
            <a:spLocks noChangeArrowheads="1"/>
          </p:cNvSpPr>
          <p:nvPr/>
        </p:nvSpPr>
        <p:spPr bwMode="auto">
          <a:xfrm>
            <a:off x="8289925" y="62817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Tree>
    <p:extLst>
      <p:ext uri="{BB962C8B-B14F-4D97-AF65-F5344CB8AC3E}">
        <p14:creationId xmlns:p14="http://schemas.microsoft.com/office/powerpoint/2010/main" val="12920391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D08CE43-A081-4494-94B9-6762A1C3539D}" type="slidenum">
              <a:rPr lang="fr-FR"/>
              <a:pPr>
                <a:defRPr/>
              </a:pPr>
              <a:t>13</a:t>
            </a:fld>
            <a:endParaRPr lang="fr-FR"/>
          </a:p>
        </p:txBody>
      </p:sp>
      <p:sp>
        <p:nvSpPr>
          <p:cNvPr id="21507" name="Rectangle 2"/>
          <p:cNvSpPr>
            <a:spLocks noChangeArrowheads="1"/>
          </p:cNvSpPr>
          <p:nvPr/>
        </p:nvSpPr>
        <p:spPr bwMode="auto">
          <a:xfrm>
            <a:off x="2124075" y="2349500"/>
            <a:ext cx="64770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CA" sz="2800">
                <a:latin typeface="Arial Narrow" pitchFamily="34" charset="0"/>
              </a:rPr>
              <a:t>Disease risk reduction claims</a:t>
            </a:r>
          </a:p>
          <a:p>
            <a:pPr eaLnBrk="1" hangingPunct="1"/>
            <a:endParaRPr lang="en-CA" sz="1800">
              <a:latin typeface="Arial Narrow" pitchFamily="34" charset="0"/>
            </a:endParaRPr>
          </a:p>
          <a:p>
            <a:pPr eaLnBrk="1" hangingPunct="1"/>
            <a:r>
              <a:rPr lang="en-CA">
                <a:latin typeface="Arial Narrow" pitchFamily="34" charset="0"/>
              </a:rPr>
              <a:t>Example: “</a:t>
            </a:r>
            <a:r>
              <a:rPr lang="en-CA" b="1">
                <a:latin typeface="Arial Narrow" pitchFamily="34" charset="0"/>
              </a:rPr>
              <a:t>A healthy diet</a:t>
            </a:r>
            <a:r>
              <a:rPr lang="en-CA">
                <a:latin typeface="Arial Narrow" pitchFamily="34" charset="0"/>
              </a:rPr>
              <a:t> low in saturated and trans fats may reduce the risk of heart disease. (Naming the food) is free of saturated and</a:t>
            </a:r>
            <a:r>
              <a:rPr lang="en-CA" i="1">
                <a:latin typeface="Arial Narrow" pitchFamily="34" charset="0"/>
              </a:rPr>
              <a:t> </a:t>
            </a:r>
            <a:r>
              <a:rPr lang="en-CA">
                <a:latin typeface="Arial Narrow" pitchFamily="34" charset="0"/>
              </a:rPr>
              <a:t>trans fats.”</a:t>
            </a:r>
          </a:p>
          <a:p>
            <a:pPr eaLnBrk="1" hangingPunct="1"/>
            <a:endParaRPr lang="en-CA">
              <a:latin typeface="Arial Narrow" pitchFamily="34" charset="0"/>
            </a:endParaRPr>
          </a:p>
        </p:txBody>
      </p:sp>
      <p:sp>
        <p:nvSpPr>
          <p:cNvPr id="21508" name="Text Box 3"/>
          <p:cNvSpPr txBox="1">
            <a:spLocks noChangeArrowheads="1"/>
          </p:cNvSpPr>
          <p:nvPr/>
        </p:nvSpPr>
        <p:spPr bwMode="auto">
          <a:xfrm>
            <a:off x="8289925" y="62055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
        <p:nvSpPr>
          <p:cNvPr id="21509" name="Text Box 24"/>
          <p:cNvSpPr txBox="1">
            <a:spLocks noChangeArrowheads="1"/>
          </p:cNvSpPr>
          <p:nvPr/>
        </p:nvSpPr>
        <p:spPr bwMode="auto">
          <a:xfrm>
            <a:off x="2411413" y="1341438"/>
            <a:ext cx="5976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r>
              <a:rPr lang="en-CA" sz="2800">
                <a:latin typeface="Arial Narrow" pitchFamily="34" charset="0"/>
              </a:rPr>
              <a:t>Health claims</a:t>
            </a:r>
          </a:p>
        </p:txBody>
      </p:sp>
    </p:spTree>
    <p:extLst>
      <p:ext uri="{BB962C8B-B14F-4D97-AF65-F5344CB8AC3E}">
        <p14:creationId xmlns:p14="http://schemas.microsoft.com/office/powerpoint/2010/main" val="1438502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pPr>
              <a:defRPr/>
            </a:pPr>
            <a:fld id="{97B07F86-41C7-440A-90D4-25D5064B4E97}" type="slidenum">
              <a:rPr lang="fr-FR"/>
              <a:pPr>
                <a:defRPr/>
              </a:pPr>
              <a:t>2</a:t>
            </a:fld>
            <a:endParaRPr lang="fr-FR"/>
          </a:p>
        </p:txBody>
      </p:sp>
      <p:sp>
        <p:nvSpPr>
          <p:cNvPr id="6147" name="Rectangle 25"/>
          <p:cNvSpPr>
            <a:spLocks noChangeArrowheads="1"/>
          </p:cNvSpPr>
          <p:nvPr/>
        </p:nvSpPr>
        <p:spPr bwMode="auto">
          <a:xfrm>
            <a:off x="1331913" y="936625"/>
            <a:ext cx="6858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30000"/>
              </a:spcBef>
            </a:pPr>
            <a:r>
              <a:rPr lang="en-CA" sz="2800">
                <a:latin typeface="Arial Narrow" pitchFamily="34" charset="0"/>
              </a:rPr>
              <a:t>Nutrition information provided on food labels</a:t>
            </a:r>
          </a:p>
        </p:txBody>
      </p:sp>
      <p:graphicFrame>
        <p:nvGraphicFramePr>
          <p:cNvPr id="142415" name="Group 79"/>
          <p:cNvGraphicFramePr>
            <a:graphicFrameLocks noGrp="1"/>
          </p:cNvGraphicFramePr>
          <p:nvPr>
            <p:ph/>
          </p:nvPr>
        </p:nvGraphicFramePr>
        <p:xfrm>
          <a:off x="4859338" y="4292600"/>
          <a:ext cx="4033837" cy="457200"/>
        </p:xfrm>
        <a:graphic>
          <a:graphicData uri="http://schemas.openxmlformats.org/drawingml/2006/table">
            <a:tbl>
              <a:tblPr/>
              <a:tblGrid>
                <a:gridCol w="4033837"/>
              </a:tblGrid>
              <a:tr h="2397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smtClean="0">
                          <a:ln>
                            <a:noFill/>
                          </a:ln>
                          <a:solidFill>
                            <a:schemeClr val="tx1"/>
                          </a:solidFill>
                          <a:effectLst/>
                          <a:latin typeface="Comic Sans MS" pitchFamily="66" charset="0"/>
                          <a:ea typeface="Times New Roman" charset="0"/>
                          <a:cs typeface="Arial" charset="0"/>
                        </a:rPr>
                        <a:t>“Good source of vitamin C”</a:t>
                      </a:r>
                      <a:endParaRPr kumimoji="0" lang="en-CA" sz="2400" b="0" i="0" u="none" strike="noStrike" cap="none" normalizeH="0" baseline="0" smtClean="0">
                        <a:ln>
                          <a:noFill/>
                        </a:ln>
                        <a:solidFill>
                          <a:schemeClr val="tx1"/>
                        </a:solidFill>
                        <a:effectLst/>
                        <a:latin typeface="Times New Roman"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6154" name="Rectangle 52"/>
          <p:cNvSpPr>
            <a:spLocks noChangeArrowheads="1"/>
          </p:cNvSpPr>
          <p:nvPr/>
        </p:nvSpPr>
        <p:spPr bwMode="auto">
          <a:xfrm>
            <a:off x="1476375" y="2060575"/>
            <a:ext cx="29511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92088" indent="-192088" algn="l" eaLnBrk="1" hangingPunct="1"/>
            <a:r>
              <a:rPr lang="en-CA" b="1">
                <a:latin typeface="Arial Narrow" pitchFamily="34" charset="0"/>
              </a:rPr>
              <a:t>Nutrition Facts</a:t>
            </a:r>
          </a:p>
          <a:p>
            <a:pPr marL="192088" indent="-192088" algn="l" eaLnBrk="1" hangingPunct="1"/>
            <a:endParaRPr lang="en-CA" b="1">
              <a:latin typeface="Arial Narrow" pitchFamily="34" charset="0"/>
            </a:endParaRPr>
          </a:p>
          <a:p>
            <a:pPr marL="192088" indent="-192088" algn="l" eaLnBrk="1" hangingPunct="1"/>
            <a:r>
              <a:rPr lang="en-CA" b="1">
                <a:latin typeface="Arial Narrow" pitchFamily="34" charset="0"/>
              </a:rPr>
              <a:t>Ingredient List</a:t>
            </a:r>
          </a:p>
          <a:p>
            <a:pPr marL="192088" indent="-192088" algn="l" eaLnBrk="1" hangingPunct="1"/>
            <a:endParaRPr lang="en-CA" b="1">
              <a:latin typeface="Arial Narrow" pitchFamily="34" charset="0"/>
            </a:endParaRPr>
          </a:p>
          <a:p>
            <a:pPr marL="192088" indent="-192088" algn="l" eaLnBrk="1" hangingPunct="1"/>
            <a:r>
              <a:rPr lang="en-CA" b="1">
                <a:latin typeface="Arial Narrow" pitchFamily="34" charset="0"/>
              </a:rPr>
              <a:t>Nutrition Claims</a:t>
            </a:r>
          </a:p>
          <a:p>
            <a:pPr marL="192088" indent="-192088" algn="l" eaLnBrk="1" hangingPunct="1"/>
            <a:endParaRPr lang="en-CA" b="1">
              <a:latin typeface="Arial Narrow" pitchFamily="34" charset="0"/>
            </a:endParaRPr>
          </a:p>
          <a:p>
            <a:pPr marL="192088" indent="-192088" algn="l" eaLnBrk="1" hangingPunct="1"/>
            <a:r>
              <a:rPr lang="en-CA" b="1">
                <a:latin typeface="Arial Narrow" pitchFamily="34" charset="0"/>
              </a:rPr>
              <a:t>Health Claims</a:t>
            </a:r>
          </a:p>
        </p:txBody>
      </p:sp>
      <p:sp>
        <p:nvSpPr>
          <p:cNvPr id="6155" name="Text Box 80"/>
          <p:cNvSpPr txBox="1">
            <a:spLocks noChangeArrowheads="1"/>
          </p:cNvSpPr>
          <p:nvPr/>
        </p:nvSpPr>
        <p:spPr bwMode="auto">
          <a:xfrm>
            <a:off x="4787900" y="5445125"/>
            <a:ext cx="4105275" cy="4667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r>
              <a:rPr lang="en-CA">
                <a:ea typeface="Times New Roman" pitchFamily="16" charset="0"/>
                <a:cs typeface="Arial" charset="0"/>
              </a:rPr>
              <a:t>“A healthy diet…”</a:t>
            </a:r>
          </a:p>
        </p:txBody>
      </p:sp>
      <p:sp>
        <p:nvSpPr>
          <p:cNvPr id="6156" name="Text Box 51"/>
          <p:cNvSpPr txBox="1">
            <a:spLocks noChangeArrowheads="1"/>
          </p:cNvSpPr>
          <p:nvPr/>
        </p:nvSpPr>
        <p:spPr bwMode="auto">
          <a:xfrm>
            <a:off x="6515100" y="2133600"/>
            <a:ext cx="2593975" cy="1511300"/>
          </a:xfrm>
          <a:prstGeom prst="rect">
            <a:avLst/>
          </a:prstGeom>
          <a:solidFill>
            <a:srgbClr val="FFFFFF">
              <a:alpha val="0"/>
            </a:srgbClr>
          </a:solidFill>
          <a:ln w="25400">
            <a:solidFill>
              <a:srgbClr val="000000"/>
            </a:solidFill>
            <a:miter lim="800000"/>
            <a:headEnd/>
            <a:tailEnd/>
          </a:ln>
        </p:spPr>
        <p:txBody>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r>
              <a:rPr lang="en-CA" sz="1200" b="1">
                <a:latin typeface="Arial" charset="0"/>
              </a:rPr>
              <a:t>INGREDIENTS:</a:t>
            </a:r>
            <a:r>
              <a:rPr lang="en-CA" sz="1200">
                <a:latin typeface="Arial" charset="0"/>
              </a:rPr>
              <a:t> </a:t>
            </a:r>
            <a:r>
              <a:rPr lang="en-CA" sz="1200">
                <a:latin typeface="Arial Narrow" pitchFamily="34" charset="0"/>
              </a:rPr>
              <a:t>Whole wheat, wheat bran, sugar/glucose-fructose, salt, malt (corn flour, malted barley), vitamins (thiamine hydrochloride, pyridoxine hydrochloride, folic acid, d-calcium pantothenate), minerals (iron, zinc oxide).</a:t>
            </a:r>
          </a:p>
        </p:txBody>
      </p:sp>
      <p:grpSp>
        <p:nvGrpSpPr>
          <p:cNvPr id="6157" name="Group 95"/>
          <p:cNvGrpSpPr>
            <a:grpSpLocks/>
          </p:cNvGrpSpPr>
          <p:nvPr/>
        </p:nvGrpSpPr>
        <p:grpSpPr bwMode="auto">
          <a:xfrm>
            <a:off x="4067175" y="1557338"/>
            <a:ext cx="2305050" cy="1943100"/>
            <a:chOff x="2562" y="981"/>
            <a:chExt cx="1452" cy="1224"/>
          </a:xfrm>
        </p:grpSpPr>
        <p:pic>
          <p:nvPicPr>
            <p:cNvPr id="6158"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3" y="981"/>
              <a:ext cx="1451" cy="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9" name="Line 56"/>
            <p:cNvSpPr>
              <a:spLocks noChangeAspect="1" noChangeShapeType="1"/>
            </p:cNvSpPr>
            <p:nvPr/>
          </p:nvSpPr>
          <p:spPr bwMode="auto">
            <a:xfrm>
              <a:off x="2562" y="2205"/>
              <a:ext cx="726" cy="0"/>
            </a:xfrm>
            <a:prstGeom prst="line">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CA"/>
            </a:p>
          </p:txBody>
        </p:sp>
      </p:grpSp>
    </p:spTree>
    <p:extLst>
      <p:ext uri="{BB962C8B-B14F-4D97-AF65-F5344CB8AC3E}">
        <p14:creationId xmlns:p14="http://schemas.microsoft.com/office/powerpoint/2010/main" val="38040156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pPr>
              <a:defRPr/>
            </a:pPr>
            <a:fld id="{051C1176-7928-42CD-87B4-0ECD733CACC0}" type="slidenum">
              <a:rPr lang="fr-FR"/>
              <a:pPr>
                <a:defRPr/>
              </a:pPr>
              <a:t>3</a:t>
            </a:fld>
            <a:endParaRPr lang="fr-FR"/>
          </a:p>
        </p:txBody>
      </p:sp>
      <p:sp>
        <p:nvSpPr>
          <p:cNvPr id="8195" name="Rectangle 2"/>
          <p:cNvSpPr>
            <a:spLocks noChangeArrowheads="1"/>
          </p:cNvSpPr>
          <p:nvPr/>
        </p:nvSpPr>
        <p:spPr bwMode="auto">
          <a:xfrm>
            <a:off x="2057400" y="1219200"/>
            <a:ext cx="63246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endParaRPr lang="en-CA">
              <a:latin typeface="Times New Roman" pitchFamily="16" charset="0"/>
            </a:endParaRPr>
          </a:p>
          <a:p>
            <a:pPr eaLnBrk="1" hangingPunct="1"/>
            <a:endParaRPr lang="en-CA" sz="2200" i="1">
              <a:solidFill>
                <a:srgbClr val="FF0000"/>
              </a:solidFill>
              <a:latin typeface="Times New Roman" pitchFamily="16" charset="0"/>
            </a:endParaRP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916113"/>
            <a:ext cx="348773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4"/>
          <p:cNvSpPr txBox="1">
            <a:spLocks noChangeArrowheads="1"/>
          </p:cNvSpPr>
          <p:nvPr/>
        </p:nvSpPr>
        <p:spPr bwMode="auto">
          <a:xfrm>
            <a:off x="8382000" y="6248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fr-CA" sz="1200">
              <a:latin typeface="Arial Narrow" pitchFamily="34" charset="0"/>
            </a:endParaRPr>
          </a:p>
          <a:p>
            <a:pPr algn="l">
              <a:spcBef>
                <a:spcPct val="0"/>
              </a:spcBef>
            </a:pPr>
            <a:endParaRPr lang="en-US" sz="1200">
              <a:latin typeface="Arial Narrow" pitchFamily="34" charset="0"/>
            </a:endParaRPr>
          </a:p>
        </p:txBody>
      </p:sp>
      <p:sp>
        <p:nvSpPr>
          <p:cNvPr id="8198" name="Text Box 5"/>
          <p:cNvSpPr txBox="1">
            <a:spLocks noChangeArrowheads="1"/>
          </p:cNvSpPr>
          <p:nvPr/>
        </p:nvSpPr>
        <p:spPr bwMode="auto">
          <a:xfrm>
            <a:off x="2124075" y="476250"/>
            <a:ext cx="6408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endParaRPr lang="en-CA" sz="1200">
              <a:latin typeface="Arial Narrow" pitchFamily="34" charset="0"/>
            </a:endParaRPr>
          </a:p>
        </p:txBody>
      </p:sp>
      <p:sp>
        <p:nvSpPr>
          <p:cNvPr id="8199" name="Text Box 6"/>
          <p:cNvSpPr txBox="1">
            <a:spLocks noChangeArrowheads="1"/>
          </p:cNvSpPr>
          <p:nvPr/>
        </p:nvSpPr>
        <p:spPr bwMode="auto">
          <a:xfrm>
            <a:off x="1619250" y="765175"/>
            <a:ext cx="72739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r>
              <a:rPr lang="en-CA" sz="2800">
                <a:latin typeface="Arial Narrow" pitchFamily="34" charset="0"/>
              </a:rPr>
              <a:t>                                  After</a:t>
            </a:r>
          </a:p>
          <a:p>
            <a:pPr algn="l">
              <a:lnSpc>
                <a:spcPct val="90000"/>
              </a:lnSpc>
              <a:spcBef>
                <a:spcPct val="20000"/>
              </a:spcBef>
            </a:pPr>
            <a:r>
              <a:rPr lang="en-CA">
                <a:latin typeface="Arial Narrow" pitchFamily="34" charset="0"/>
              </a:rPr>
              <a:t>Nutrition Facts: easy to find, easy to read, and on more foods</a:t>
            </a:r>
            <a:endParaRPr lang="en-CA" sz="2800">
              <a:latin typeface="Arial Narrow" pitchFamily="34" charset="0"/>
            </a:endParaRPr>
          </a:p>
        </p:txBody>
      </p:sp>
      <p:sp>
        <p:nvSpPr>
          <p:cNvPr id="18439" name="Oval 7"/>
          <p:cNvSpPr>
            <a:spLocks noChangeArrowheads="1"/>
          </p:cNvSpPr>
          <p:nvPr/>
        </p:nvSpPr>
        <p:spPr bwMode="auto">
          <a:xfrm>
            <a:off x="3276600" y="2276475"/>
            <a:ext cx="1944688" cy="360363"/>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459" name="Oval 27"/>
          <p:cNvSpPr>
            <a:spLocks noChangeArrowheads="1"/>
          </p:cNvSpPr>
          <p:nvPr/>
        </p:nvSpPr>
        <p:spPr bwMode="auto">
          <a:xfrm>
            <a:off x="5867400" y="3068638"/>
            <a:ext cx="1152525" cy="3311525"/>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461" name="Oval 29"/>
          <p:cNvSpPr>
            <a:spLocks noChangeArrowheads="1"/>
          </p:cNvSpPr>
          <p:nvPr/>
        </p:nvSpPr>
        <p:spPr bwMode="auto">
          <a:xfrm>
            <a:off x="3276600" y="2852738"/>
            <a:ext cx="1944688" cy="360362"/>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Tree>
    <p:extLst>
      <p:ext uri="{BB962C8B-B14F-4D97-AF65-F5344CB8AC3E}">
        <p14:creationId xmlns:p14="http://schemas.microsoft.com/office/powerpoint/2010/main" val="1701281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blinds(horizontal)">
                                      <p:cBhvr>
                                        <p:cTn id="7" dur="500"/>
                                        <p:tgtEl>
                                          <p:spTgt spid="18439"/>
                                        </p:tgtEl>
                                      </p:cBhvr>
                                    </p:animEffect>
                                  </p:childTnLst>
                                  <p:subTnLst>
                                    <p:set>
                                      <p:cBhvr override="childStyle">
                                        <p:cTn dur="1" fill="hold" display="0" masterRel="nextClick" afterEffect="1"/>
                                        <p:tgtEl>
                                          <p:spTgt spid="18439"/>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61"/>
                                        </p:tgtEl>
                                        <p:attrNameLst>
                                          <p:attrName>style.visibility</p:attrName>
                                        </p:attrNameLst>
                                      </p:cBhvr>
                                      <p:to>
                                        <p:strVal val="visible"/>
                                      </p:to>
                                    </p:set>
                                    <p:animEffect transition="in" filter="blinds(horizontal)">
                                      <p:cBhvr>
                                        <p:cTn id="12" dur="500"/>
                                        <p:tgtEl>
                                          <p:spTgt spid="18461"/>
                                        </p:tgtEl>
                                      </p:cBhvr>
                                    </p:animEffect>
                                  </p:childTnLst>
                                  <p:subTnLst>
                                    <p:set>
                                      <p:cBhvr override="childStyle">
                                        <p:cTn dur="1" fill="hold" display="0" masterRel="nextClick" afterEffect="1"/>
                                        <p:tgtEl>
                                          <p:spTgt spid="18461"/>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59"/>
                                        </p:tgtEl>
                                        <p:attrNameLst>
                                          <p:attrName>style.visibility</p:attrName>
                                        </p:attrNameLst>
                                      </p:cBhvr>
                                      <p:to>
                                        <p:strVal val="visible"/>
                                      </p:to>
                                    </p:set>
                                    <p:animEffect transition="in" filter="blinds(horizontal)">
                                      <p:cBhvr>
                                        <p:cTn id="17" dur="500"/>
                                        <p:tgtEl>
                                          <p:spTgt spid="18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p:bldP spid="18459" grpId="0" animBg="1"/>
      <p:bldP spid="184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D1DDC5ED-00E5-4B24-8223-D6C130266B7A}" type="slidenum">
              <a:rPr lang="fr-FR"/>
              <a:pPr>
                <a:defRPr/>
              </a:pPr>
              <a:t>4</a:t>
            </a:fld>
            <a:endParaRPr lang="fr-FR"/>
          </a:p>
        </p:txBody>
      </p:sp>
      <p:sp>
        <p:nvSpPr>
          <p:cNvPr id="9219" name="Rectangle 2"/>
          <p:cNvSpPr>
            <a:spLocks noChangeArrowheads="1"/>
          </p:cNvSpPr>
          <p:nvPr/>
        </p:nvSpPr>
        <p:spPr bwMode="auto">
          <a:xfrm>
            <a:off x="1692275" y="981075"/>
            <a:ext cx="7086600" cy="513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92088" indent="-192088" eaLnBrk="1" hangingPunct="1"/>
            <a:r>
              <a:rPr lang="en-CA" sz="2800">
                <a:latin typeface="Arial Narrow" pitchFamily="34" charset="0"/>
              </a:rPr>
              <a:t>What food products have Nutrition Facts?</a:t>
            </a:r>
          </a:p>
          <a:p>
            <a:pPr marL="192088" indent="-192088" algn="l" eaLnBrk="1" hangingPunct="1"/>
            <a:r>
              <a:rPr lang="en-CA" b="1" i="1">
                <a:latin typeface="Arial Narrow" pitchFamily="34" charset="0"/>
              </a:rPr>
              <a:t>Almost all</a:t>
            </a:r>
            <a:r>
              <a:rPr lang="en-CA">
                <a:latin typeface="Arial Narrow" pitchFamily="34" charset="0"/>
              </a:rPr>
              <a:t> prepackaged foods have Nutrition Facts.</a:t>
            </a:r>
          </a:p>
          <a:p>
            <a:pPr marL="192088" indent="-192088" algn="l" eaLnBrk="1" hangingPunct="1"/>
            <a:r>
              <a:rPr lang="en-CA">
                <a:latin typeface="Arial Narrow" pitchFamily="34" charset="0"/>
              </a:rPr>
              <a:t>Some exceptions are:</a:t>
            </a:r>
          </a:p>
          <a:p>
            <a:pPr marL="669925" lvl="1" indent="-193675" algn="l" eaLnBrk="1" hangingPunct="1">
              <a:buFont typeface="Times" charset="0"/>
              <a:buChar char="•"/>
            </a:pPr>
            <a:r>
              <a:rPr lang="en-CA" sz="2200">
                <a:latin typeface="Arial Narrow" pitchFamily="34" charset="0"/>
              </a:rPr>
              <a:t>fresh fruit and vegetables;</a:t>
            </a:r>
          </a:p>
          <a:p>
            <a:pPr marL="669925" lvl="1" indent="-193675" algn="l" eaLnBrk="1" hangingPunct="1">
              <a:buFont typeface="Times" charset="0"/>
              <a:buChar char="•"/>
            </a:pPr>
            <a:r>
              <a:rPr lang="en-CA" sz="2200">
                <a:latin typeface="Arial Narrow" pitchFamily="34" charset="0"/>
              </a:rPr>
              <a:t>raw meat, poultry, fish and seafood;</a:t>
            </a:r>
          </a:p>
          <a:p>
            <a:pPr marL="669925" lvl="1" indent="-193675" algn="l" eaLnBrk="1" hangingPunct="1">
              <a:buFont typeface="Times" charset="0"/>
              <a:buChar char="•"/>
            </a:pPr>
            <a:r>
              <a:rPr lang="en-CA" sz="2200">
                <a:latin typeface="Arial Narrow" pitchFamily="34" charset="0"/>
              </a:rPr>
              <a:t>foods prepared or processed at the store:</a:t>
            </a:r>
          </a:p>
          <a:p>
            <a:pPr marL="669925" lvl="1" indent="-193675" algn="l" eaLnBrk="1" hangingPunct="1"/>
            <a:r>
              <a:rPr lang="en-CA" sz="2200" i="1">
                <a:latin typeface="Arial Narrow" pitchFamily="34" charset="0"/>
              </a:rPr>
              <a:t>		bakery items, sausage, salads;</a:t>
            </a:r>
            <a:endParaRPr lang="en-CA" sz="2200">
              <a:latin typeface="Arial Narrow" pitchFamily="34" charset="0"/>
            </a:endParaRPr>
          </a:p>
          <a:p>
            <a:pPr marL="669925" lvl="1" indent="-193675" algn="l" eaLnBrk="1" hangingPunct="1">
              <a:buFont typeface="Times" charset="0"/>
              <a:buChar char="•"/>
            </a:pPr>
            <a:r>
              <a:rPr lang="en-CA" sz="2200">
                <a:latin typeface="Arial Narrow" pitchFamily="34" charset="0"/>
              </a:rPr>
              <a:t>foods that contain very few nutrients: </a:t>
            </a:r>
          </a:p>
          <a:p>
            <a:pPr marL="1771650" lvl="2" indent="-911225" algn="l" eaLnBrk="1" hangingPunct="1">
              <a:buFont typeface="Times" charset="0"/>
              <a:buNone/>
            </a:pPr>
            <a:r>
              <a:rPr lang="en-CA" sz="2200" i="1">
                <a:latin typeface="Arial Narrow" pitchFamily="34" charset="0"/>
              </a:rPr>
              <a:t>coffee beans, tea leaves, spices;</a:t>
            </a:r>
            <a:endParaRPr lang="en-CA" sz="2200">
              <a:latin typeface="Arial Narrow" pitchFamily="34" charset="0"/>
            </a:endParaRPr>
          </a:p>
          <a:p>
            <a:pPr marL="669925" lvl="1" indent="-193675" algn="l" eaLnBrk="1" hangingPunct="1">
              <a:buFont typeface="Times" charset="0"/>
              <a:buChar char="•"/>
            </a:pPr>
            <a:r>
              <a:rPr lang="en-CA" sz="2200">
                <a:latin typeface="Arial Narrow" pitchFamily="34" charset="0"/>
              </a:rPr>
              <a:t>alcoholic beverages.</a:t>
            </a:r>
          </a:p>
        </p:txBody>
      </p:sp>
    </p:spTree>
    <p:extLst>
      <p:ext uri="{BB962C8B-B14F-4D97-AF65-F5344CB8AC3E}">
        <p14:creationId xmlns:p14="http://schemas.microsoft.com/office/powerpoint/2010/main" val="21213685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4FF635B-C352-42D9-BB5E-7E0AFC5E4401}" type="slidenum">
              <a:rPr lang="fr-FR"/>
              <a:pPr>
                <a:defRPr/>
              </a:pPr>
              <a:t>5</a:t>
            </a:fld>
            <a:endParaRPr lang="fr-FR"/>
          </a:p>
        </p:txBody>
      </p:sp>
      <p:sp>
        <p:nvSpPr>
          <p:cNvPr id="10243" name="Rectangle 2"/>
          <p:cNvSpPr>
            <a:spLocks noChangeArrowheads="1"/>
          </p:cNvSpPr>
          <p:nvPr/>
        </p:nvSpPr>
        <p:spPr bwMode="auto">
          <a:xfrm>
            <a:off x="1692275" y="1268413"/>
            <a:ext cx="70739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4163" indent="-284163" algn="l" eaLnBrk="1" hangingPunct="1"/>
            <a:endParaRPr lang="en-CA" sz="2800">
              <a:latin typeface="Arial Narrow" pitchFamily="34" charset="0"/>
            </a:endParaRPr>
          </a:p>
          <a:p>
            <a:pPr marL="284163" indent="-284163" algn="l" eaLnBrk="1" hangingPunct="1"/>
            <a:r>
              <a:rPr lang="en-CA" sz="2800">
                <a:latin typeface="Arial Narrow" pitchFamily="34" charset="0"/>
              </a:rPr>
              <a:t>Use </a:t>
            </a:r>
            <a:r>
              <a:rPr lang="en-CA" sz="2800" b="1">
                <a:latin typeface="Arial Narrow" pitchFamily="34" charset="0"/>
              </a:rPr>
              <a:t>Nutrition Facts</a:t>
            </a:r>
            <a:r>
              <a:rPr lang="en-CA" sz="2800">
                <a:latin typeface="Arial Narrow" pitchFamily="34" charset="0"/>
              </a:rPr>
              <a:t>…</a:t>
            </a:r>
          </a:p>
          <a:p>
            <a:pPr marL="284163" indent="-284163" eaLnBrk="1" hangingPunct="1"/>
            <a:endParaRPr lang="en-CA" sz="1400">
              <a:latin typeface="Arial Narrow" pitchFamily="34" charset="0"/>
            </a:endParaRPr>
          </a:p>
          <a:p>
            <a:pPr marL="284163" indent="-284163" algn="l" eaLnBrk="1" hangingPunct="1">
              <a:buFont typeface="Times" charset="0"/>
              <a:buChar char="•"/>
            </a:pPr>
            <a:r>
              <a:rPr lang="en-CA">
                <a:latin typeface="Arial Narrow" pitchFamily="34" charset="0"/>
              </a:rPr>
              <a:t>to easily compare similar foods</a:t>
            </a:r>
          </a:p>
          <a:p>
            <a:pPr marL="284163" indent="-284163" algn="l" eaLnBrk="1" hangingPunct="1">
              <a:buFont typeface="Times" charset="0"/>
              <a:buChar char="•"/>
            </a:pPr>
            <a:r>
              <a:rPr lang="en-CA">
                <a:latin typeface="Arial Narrow" pitchFamily="34" charset="0"/>
              </a:rPr>
              <a:t>to look for foods with more or less of a specific nutrient</a:t>
            </a:r>
          </a:p>
          <a:p>
            <a:pPr marL="284163" indent="-284163" algn="l" eaLnBrk="1" hangingPunct="1">
              <a:buFont typeface="Times" charset="0"/>
              <a:buChar char="•"/>
            </a:pPr>
            <a:r>
              <a:rPr lang="en-CA">
                <a:latin typeface="Arial Narrow" pitchFamily="34" charset="0"/>
              </a:rPr>
              <a:t>to select foods for special diets</a:t>
            </a:r>
          </a:p>
          <a:p>
            <a:pPr marL="284163" indent="-284163" algn="l" eaLnBrk="1" hangingPunct="1">
              <a:buFont typeface="Times" charset="0"/>
              <a:buChar char="•"/>
            </a:pPr>
            <a:endParaRPr lang="en-CA" sz="1400">
              <a:latin typeface="Arial Narrow" pitchFamily="34" charset="0"/>
            </a:endParaRPr>
          </a:p>
          <a:p>
            <a:pPr marL="284163" indent="-284163" algn="r" eaLnBrk="1" hangingPunct="1">
              <a:buFont typeface="Times" charset="0"/>
              <a:buNone/>
            </a:pPr>
            <a:r>
              <a:rPr lang="en-CA" sz="2800">
                <a:latin typeface="Arial Narrow" pitchFamily="34" charset="0"/>
              </a:rPr>
              <a:t>…to make informed food choices</a:t>
            </a:r>
          </a:p>
        </p:txBody>
      </p:sp>
      <p:sp>
        <p:nvSpPr>
          <p:cNvPr id="10244" name="Text Box 3"/>
          <p:cNvSpPr txBox="1">
            <a:spLocks noChangeArrowheads="1"/>
          </p:cNvSpPr>
          <p:nvPr/>
        </p:nvSpPr>
        <p:spPr bwMode="auto">
          <a:xfrm>
            <a:off x="8289925" y="6129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Tree>
    <p:extLst>
      <p:ext uri="{BB962C8B-B14F-4D97-AF65-F5344CB8AC3E}">
        <p14:creationId xmlns:p14="http://schemas.microsoft.com/office/powerpoint/2010/main" val="16771412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pPr>
              <a:defRPr/>
            </a:pPr>
            <a:fld id="{77F39986-8911-499A-B434-F80A61385F60}" type="slidenum">
              <a:rPr lang="fr-FR"/>
              <a:pPr>
                <a:defRPr/>
              </a:pPr>
              <a:t>6</a:t>
            </a:fld>
            <a:endParaRPr lang="fr-FR"/>
          </a:p>
        </p:txBody>
      </p:sp>
      <p:sp>
        <p:nvSpPr>
          <p:cNvPr id="14339" name="Rectangle 2"/>
          <p:cNvSpPr>
            <a:spLocks noChangeArrowheads="1"/>
          </p:cNvSpPr>
          <p:nvPr/>
        </p:nvSpPr>
        <p:spPr bwMode="auto">
          <a:xfrm>
            <a:off x="1763713" y="981075"/>
            <a:ext cx="7129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0000"/>
              </a:spcBef>
            </a:pPr>
            <a:r>
              <a:rPr lang="en-CA" sz="2800">
                <a:latin typeface="Arial Narrow" pitchFamily="34" charset="0"/>
              </a:rPr>
              <a:t>The % Daily Value (% DV) is:</a:t>
            </a:r>
          </a:p>
        </p:txBody>
      </p:sp>
      <p:graphicFrame>
        <p:nvGraphicFramePr>
          <p:cNvPr id="28736" name="Group 64"/>
          <p:cNvGraphicFramePr>
            <a:graphicFrameLocks noGrp="1"/>
          </p:cNvGraphicFramePr>
          <p:nvPr/>
        </p:nvGraphicFramePr>
        <p:xfrm>
          <a:off x="1692275" y="2060575"/>
          <a:ext cx="7127875" cy="5248650"/>
        </p:xfrm>
        <a:graphic>
          <a:graphicData uri="http://schemas.openxmlformats.org/drawingml/2006/table">
            <a:tbl>
              <a:tblPr/>
              <a:tblGrid>
                <a:gridCol w="2457450"/>
                <a:gridCol w="4670425"/>
              </a:tblGrid>
              <a:tr h="5248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200" b="0" i="1" u="none" strike="noStrike" cap="none" normalizeH="0" baseline="0" smtClean="0">
                        <a:ln>
                          <a:noFill/>
                        </a:ln>
                        <a:solidFill>
                          <a:srgbClr val="FF0000"/>
                        </a:solidFill>
                        <a:effectLst/>
                        <a:latin typeface="Times" charset="0"/>
                      </a:endParaRPr>
                    </a:p>
                  </a:txBody>
                  <a:tcPr marT="45717" marB="45717" horzOverflow="overflow">
                    <a:lnL cap="flat">
                      <a:noFill/>
                    </a:lnL>
                    <a:lnR>
                      <a:noFill/>
                    </a:lnR>
                    <a:lnT cap="flat">
                      <a:noFill/>
                    </a:lnT>
                    <a:lnB cap="flat">
                      <a:noFill/>
                    </a:lnB>
                    <a:lnTlToBr>
                      <a:noFill/>
                    </a:lnTlToBr>
                    <a:lnBlToTr>
                      <a:noFill/>
                    </a:lnBlToTr>
                    <a:noFill/>
                  </a:tcPr>
                </a:tc>
                <a:tc>
                  <a:txBody>
                    <a:bodyPr/>
                    <a:lstStyle/>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Char char="•"/>
                        <a:tabLst/>
                      </a:pPr>
                      <a:r>
                        <a:rPr kumimoji="0" lang="en-CA" sz="2400" b="0" i="0" u="none" strike="noStrike" cap="none" normalizeH="0" baseline="0" smtClean="0">
                          <a:ln>
                            <a:noFill/>
                          </a:ln>
                          <a:solidFill>
                            <a:schemeClr val="tx1"/>
                          </a:solidFill>
                          <a:effectLst/>
                          <a:latin typeface="Arial Narrow" pitchFamily="34" charset="0"/>
                        </a:rPr>
                        <a:t>a benchmark to evaluate the nutrient content of foods.</a:t>
                      </a:r>
                    </a:p>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Char char="•"/>
                        <a:tabLst/>
                      </a:pPr>
                      <a:r>
                        <a:rPr kumimoji="0" lang="en-CA" sz="2400" b="0" i="0" u="none" strike="noStrike" cap="none" normalizeH="0" baseline="0" smtClean="0">
                          <a:ln>
                            <a:noFill/>
                          </a:ln>
                          <a:solidFill>
                            <a:schemeClr val="tx1"/>
                          </a:solidFill>
                          <a:effectLst/>
                          <a:latin typeface="Arial Narrow" pitchFamily="34" charset="0"/>
                        </a:rPr>
                        <a:t>based on recommendations for a healthy diet. </a:t>
                      </a:r>
                    </a:p>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Char char="•"/>
                        <a:tabLst/>
                      </a:pPr>
                      <a:r>
                        <a:rPr kumimoji="0" lang="en-CA" sz="2400" b="0" i="0" u="none" strike="noStrike" cap="none" normalizeH="0" baseline="0" smtClean="0">
                          <a:ln>
                            <a:noFill/>
                          </a:ln>
                          <a:solidFill>
                            <a:schemeClr val="tx1"/>
                          </a:solidFill>
                          <a:effectLst/>
                          <a:latin typeface="Arial Narrow" pitchFamily="34" charset="0"/>
                        </a:rPr>
                        <a:t>used to determine whether there is a lot or a little of a nutrient.</a:t>
                      </a:r>
                    </a:p>
                    <a:p>
                      <a:pPr marL="280988" marR="0" lvl="0" indent="-280988" algn="l" defTabSz="914400" rtl="0" eaLnBrk="0" fontAlgn="base" latinLnBrk="0" hangingPunct="0">
                        <a:lnSpc>
                          <a:spcPct val="100000"/>
                        </a:lnSpc>
                        <a:spcBef>
                          <a:spcPct val="20000"/>
                        </a:spcBef>
                        <a:spcAft>
                          <a:spcPct val="0"/>
                        </a:spcAft>
                        <a:buClrTx/>
                        <a:buSzTx/>
                        <a:buFontTx/>
                        <a:buChar char="•"/>
                        <a:tabLst/>
                      </a:pPr>
                      <a:endParaRPr kumimoji="0" lang="en-CA" sz="18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16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Narrow" pitchFamily="34" charset="0"/>
                      </a:endParaRPr>
                    </a:p>
                    <a:p>
                      <a:pPr marL="280988" marR="0" lvl="0" indent="-280988" algn="l" defTabSz="914400" rtl="0" eaLnBrk="0" fontAlgn="base" latinLnBrk="0" hangingPunct="0">
                        <a:lnSpc>
                          <a:spcPct val="100000"/>
                        </a:lnSpc>
                        <a:spcBef>
                          <a:spcPct val="2000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Narrow" pitchFamily="34" charset="0"/>
                      </a:endParaRPr>
                    </a:p>
                  </a:txBody>
                  <a:tcPr marT="45717" marB="45717" horzOverflow="overflow">
                    <a:lnL>
                      <a:noFill/>
                    </a:lnL>
                    <a:lnR cap="flat">
                      <a:noFill/>
                    </a:lnR>
                    <a:lnT cap="flat">
                      <a:noFill/>
                    </a:lnT>
                    <a:lnB cap="flat">
                      <a:noFill/>
                    </a:lnB>
                    <a:lnTlToBr>
                      <a:noFill/>
                    </a:lnTlToBr>
                    <a:lnBlToTr>
                      <a:noFill/>
                    </a:lnBlToTr>
                    <a:noFill/>
                  </a:tcPr>
                </a:tc>
              </a:tr>
            </a:tbl>
          </a:graphicData>
        </a:graphic>
      </p:graphicFrame>
      <p:pic>
        <p:nvPicPr>
          <p:cNvPr id="1434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2276475"/>
            <a:ext cx="238125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Text Box 19"/>
          <p:cNvSpPr txBox="1">
            <a:spLocks noChangeArrowheads="1"/>
          </p:cNvSpPr>
          <p:nvPr/>
        </p:nvSpPr>
        <p:spPr bwMode="auto">
          <a:xfrm>
            <a:off x="8442325" y="62055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
        <p:nvSpPr>
          <p:cNvPr id="14345" name="Oval 50"/>
          <p:cNvSpPr>
            <a:spLocks noChangeArrowheads="1"/>
          </p:cNvSpPr>
          <p:nvPr/>
        </p:nvSpPr>
        <p:spPr bwMode="auto">
          <a:xfrm>
            <a:off x="3421063" y="2997200"/>
            <a:ext cx="719137" cy="2663825"/>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4346" name="Oval 51"/>
          <p:cNvSpPr>
            <a:spLocks noChangeArrowheads="1"/>
          </p:cNvSpPr>
          <p:nvPr/>
        </p:nvSpPr>
        <p:spPr bwMode="auto">
          <a:xfrm>
            <a:off x="2411413" y="4941888"/>
            <a:ext cx="431800" cy="719137"/>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Tree>
    <p:extLst>
      <p:ext uri="{BB962C8B-B14F-4D97-AF65-F5344CB8AC3E}">
        <p14:creationId xmlns:p14="http://schemas.microsoft.com/office/powerpoint/2010/main" val="40266136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3"/>
          <p:cNvSpPr>
            <a:spLocks noGrp="1"/>
          </p:cNvSpPr>
          <p:nvPr>
            <p:ph type="sldNum" sz="quarter" idx="12"/>
          </p:nvPr>
        </p:nvSpPr>
        <p:spPr/>
        <p:txBody>
          <a:bodyPr/>
          <a:lstStyle/>
          <a:p>
            <a:pPr>
              <a:defRPr/>
            </a:pPr>
            <a:fld id="{19774190-148E-4E5B-82C3-CDFE87A86AA8}" type="slidenum">
              <a:rPr lang="fr-FR"/>
              <a:pPr>
                <a:defRPr/>
              </a:pPr>
              <a:t>7</a:t>
            </a:fld>
            <a:endParaRPr lang="fr-FR"/>
          </a:p>
        </p:txBody>
      </p:sp>
      <p:sp>
        <p:nvSpPr>
          <p:cNvPr id="15363" name="Text Box 3"/>
          <p:cNvSpPr txBox="1">
            <a:spLocks noChangeArrowheads="1"/>
          </p:cNvSpPr>
          <p:nvPr/>
        </p:nvSpPr>
        <p:spPr bwMode="auto">
          <a:xfrm>
            <a:off x="8442325" y="6129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sp>
        <p:nvSpPr>
          <p:cNvPr id="15364" name="Text Box 4"/>
          <p:cNvSpPr txBox="1">
            <a:spLocks noChangeArrowheads="1"/>
          </p:cNvSpPr>
          <p:nvPr/>
        </p:nvSpPr>
        <p:spPr bwMode="auto">
          <a:xfrm>
            <a:off x="1763713" y="1052513"/>
            <a:ext cx="6911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eaLnBrk="1" hangingPunct="1"/>
            <a:r>
              <a:rPr lang="en-CA" sz="2800">
                <a:latin typeface="Arial Narrow" pitchFamily="34" charset="0"/>
              </a:rPr>
              <a:t>Use the % DV to make informed food choices</a:t>
            </a:r>
          </a:p>
        </p:txBody>
      </p:sp>
      <p:sp>
        <p:nvSpPr>
          <p:cNvPr id="15365" name="Rectangle 80"/>
          <p:cNvSpPr>
            <a:spLocks noChangeArrowheads="1"/>
          </p:cNvSpPr>
          <p:nvPr/>
        </p:nvSpPr>
        <p:spPr bwMode="auto">
          <a:xfrm>
            <a:off x="1725613" y="2112963"/>
            <a:ext cx="7239000" cy="383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0988" indent="-280988" algn="l" eaLnBrk="1" hangingPunct="1"/>
            <a:r>
              <a:rPr lang="fr-CA">
                <a:latin typeface="Arial Narrow" pitchFamily="34" charset="0"/>
              </a:rPr>
              <a:t>	 Increase a specific nutrient...</a:t>
            </a:r>
          </a:p>
          <a:p>
            <a:pPr marL="280988" indent="-280988" algn="l" eaLnBrk="1" hangingPunct="1"/>
            <a:endParaRPr lang="en-CA" sz="1200">
              <a:latin typeface="Arial Narrow" pitchFamily="34" charset="0"/>
            </a:endParaRPr>
          </a:p>
          <a:p>
            <a:pPr marL="280988" indent="-280988" algn="l" eaLnBrk="1" hangingPunct="1"/>
            <a:endParaRPr lang="en-CA" sz="1200">
              <a:latin typeface="Arial Narrow" pitchFamily="34" charset="0"/>
            </a:endParaRPr>
          </a:p>
          <a:p>
            <a:pPr marL="280988" indent="-280988" algn="l" eaLnBrk="1" hangingPunct="1"/>
            <a:endParaRPr lang="en-CA" sz="1200">
              <a:latin typeface="Arial Narrow" pitchFamily="34" charset="0"/>
            </a:endParaRPr>
          </a:p>
          <a:p>
            <a:pPr marL="280988" indent="-280988" algn="l" eaLnBrk="1" hangingPunct="1"/>
            <a:r>
              <a:rPr lang="fr-CA">
                <a:latin typeface="Arial Narrow" pitchFamily="34" charset="0"/>
              </a:rPr>
              <a:t>	 Decrease a specific nutrient...</a:t>
            </a:r>
          </a:p>
          <a:p>
            <a:pPr marL="280988" indent="-280988" algn="l" eaLnBrk="1" hangingPunct="1">
              <a:buFontTx/>
              <a:buChar char="•"/>
            </a:pPr>
            <a:endParaRPr lang="en-CA">
              <a:latin typeface="Arial Narrow" pitchFamily="34" charset="0"/>
            </a:endParaRPr>
          </a:p>
          <a:p>
            <a:pPr marL="280988" indent="-280988" algn="l" eaLnBrk="1" hangingPunct="1">
              <a:spcBef>
                <a:spcPct val="0"/>
              </a:spcBef>
            </a:pPr>
            <a:endParaRPr lang="en-CA">
              <a:latin typeface="Arial Narrow" pitchFamily="34" charset="0"/>
            </a:endParaRPr>
          </a:p>
          <a:p>
            <a:pPr marL="280988" indent="-280988" algn="l" eaLnBrk="1" hangingPunct="1">
              <a:spcBef>
                <a:spcPct val="0"/>
              </a:spcBef>
            </a:pPr>
            <a:endParaRPr lang="en-CA">
              <a:latin typeface="Arial Narrow" pitchFamily="34" charset="0"/>
            </a:endParaRPr>
          </a:p>
          <a:p>
            <a:pPr marL="280988" indent="-280988" algn="l" eaLnBrk="1" hangingPunct="1">
              <a:spcBef>
                <a:spcPct val="0"/>
              </a:spcBef>
            </a:pPr>
            <a:endParaRPr lang="en-CA">
              <a:latin typeface="Arial Narrow" pitchFamily="34" charset="0"/>
            </a:endParaRPr>
          </a:p>
          <a:p>
            <a:pPr marL="280988" indent="-280988" algn="l" eaLnBrk="1" hangingPunct="1">
              <a:spcBef>
                <a:spcPct val="0"/>
              </a:spcBef>
            </a:pPr>
            <a:endParaRPr lang="en-CA">
              <a:latin typeface="Arial Narrow" pitchFamily="34" charset="0"/>
            </a:endParaRPr>
          </a:p>
        </p:txBody>
      </p:sp>
      <p:graphicFrame>
        <p:nvGraphicFramePr>
          <p:cNvPr id="34922" name="Group 106"/>
          <p:cNvGraphicFramePr>
            <a:graphicFrameLocks noGrp="1"/>
          </p:cNvGraphicFramePr>
          <p:nvPr/>
        </p:nvGraphicFramePr>
        <p:xfrm>
          <a:off x="2195513" y="2709863"/>
          <a:ext cx="6102350" cy="600075"/>
        </p:xfrm>
        <a:graphic>
          <a:graphicData uri="http://schemas.openxmlformats.org/drawingml/2006/table">
            <a:tbl>
              <a:tblPr/>
              <a:tblGrid>
                <a:gridCol w="3078162"/>
                <a:gridCol w="1511300"/>
                <a:gridCol w="1512888"/>
              </a:tblGrid>
              <a:tr h="600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400" b="0" i="0" u="none" strike="noStrike" cap="none" normalizeH="0" baseline="0" smtClean="0">
                          <a:ln>
                            <a:noFill/>
                          </a:ln>
                          <a:solidFill>
                            <a:schemeClr val="tx1"/>
                          </a:solidFill>
                          <a:effectLst/>
                          <a:latin typeface="Times" charset="0"/>
                        </a:rPr>
                        <a:t>calcium, iron, fibre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≥15% 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907" name="Group 91"/>
          <p:cNvGraphicFramePr>
            <a:graphicFrameLocks noGrp="1"/>
          </p:cNvGraphicFramePr>
          <p:nvPr/>
        </p:nvGraphicFramePr>
        <p:xfrm>
          <a:off x="2176463" y="4049713"/>
          <a:ext cx="6119812" cy="1422727"/>
        </p:xfrm>
        <a:graphic>
          <a:graphicData uri="http://schemas.openxmlformats.org/drawingml/2006/table">
            <a:tbl>
              <a:tblPr/>
              <a:tblGrid>
                <a:gridCol w="3095625"/>
                <a:gridCol w="1511300"/>
                <a:gridCol w="1512887"/>
              </a:tblGrid>
              <a:tr h="8225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400" b="0" i="0" u="none" strike="noStrike" cap="none" normalizeH="0" baseline="0" smtClean="0">
                          <a:ln>
                            <a:noFill/>
                          </a:ln>
                          <a:solidFill>
                            <a:schemeClr val="tx1"/>
                          </a:solidFill>
                          <a:effectLst/>
                          <a:latin typeface="Times" charset="0"/>
                        </a:rPr>
                        <a:t>combined saturated and trans fats</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 10% DV</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000" b="0" i="0" u="none" strike="noStrike" cap="none" normalizeH="0" baseline="0" smtClean="0">
                        <a:ln>
                          <a:noFill/>
                        </a:ln>
                        <a:solidFill>
                          <a:schemeClr val="tx1"/>
                        </a:solidFill>
                        <a:effectLst/>
                        <a:latin typeface="Times"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LOW</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000" b="0" i="0" u="none" strike="noStrike" cap="none" normalizeH="0" baseline="0" smtClean="0">
                        <a:ln>
                          <a:noFill/>
                        </a:ln>
                        <a:solidFill>
                          <a:schemeClr val="tx1"/>
                        </a:solidFill>
                        <a:effectLst/>
                        <a:latin typeface="Times"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980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400" b="0" i="0" u="none" strike="noStrike" cap="none" normalizeH="0" baseline="0" smtClean="0">
                          <a:ln>
                            <a:noFill/>
                          </a:ln>
                          <a:solidFill>
                            <a:schemeClr val="tx1"/>
                          </a:solidFill>
                          <a:effectLst/>
                          <a:latin typeface="Times" charset="0"/>
                        </a:rPr>
                        <a:t>fat, sodium 	</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 5% DV</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000" b="0" i="0" u="none" strike="noStrike" cap="none" normalizeH="0" baseline="0" smtClean="0">
                          <a:ln>
                            <a:noFill/>
                          </a:ln>
                          <a:solidFill>
                            <a:schemeClr val="tx1"/>
                          </a:solidFill>
                          <a:effectLst/>
                          <a:latin typeface="Times" charset="0"/>
                        </a:rPr>
                        <a:t>LOW</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9993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F18145D-FE17-4300-B823-32333AC3C924}" type="slidenum">
              <a:rPr lang="fr-FR"/>
              <a:pPr>
                <a:defRPr/>
              </a:pPr>
              <a:t>8</a:t>
            </a:fld>
            <a:endParaRPr lang="fr-FR"/>
          </a:p>
        </p:txBody>
      </p:sp>
      <p:sp>
        <p:nvSpPr>
          <p:cNvPr id="16387" name="Rectangle 5"/>
          <p:cNvSpPr>
            <a:spLocks noGrp="1" noChangeArrowheads="1"/>
          </p:cNvSpPr>
          <p:nvPr>
            <p:ph type="body" idx="1"/>
          </p:nvPr>
        </p:nvSpPr>
        <p:spPr>
          <a:xfrm>
            <a:off x="2127250" y="1700213"/>
            <a:ext cx="6116638" cy="4321175"/>
          </a:xfrm>
          <a:noFill/>
        </p:spPr>
        <p:txBody>
          <a:bodyPr/>
          <a:lstStyle/>
          <a:p>
            <a:pPr algn="ctr" eaLnBrk="1" hangingPunct="1">
              <a:spcBef>
                <a:spcPct val="0"/>
              </a:spcBef>
              <a:buFontTx/>
              <a:buNone/>
            </a:pPr>
            <a:r>
              <a:rPr lang="en-CA" sz="2400" smtClean="0">
                <a:latin typeface="Arial Narrow" pitchFamily="34" charset="0"/>
              </a:rPr>
              <a:t>Choose between two similar products...</a:t>
            </a:r>
          </a:p>
          <a:p>
            <a:pPr lvl="1">
              <a:buFontTx/>
              <a:buNone/>
            </a:pPr>
            <a:endParaRPr lang="en-CA" sz="1000" b="1" smtClean="0">
              <a:latin typeface="Arial Narrow" pitchFamily="34" charset="0"/>
            </a:endParaRPr>
          </a:p>
          <a:p>
            <a:pPr lvl="1">
              <a:buFontTx/>
              <a:buNone/>
            </a:pPr>
            <a:r>
              <a:rPr lang="en-CA" sz="2000" b="1" smtClean="0">
                <a:latin typeface="Arial Narrow" pitchFamily="34" charset="0"/>
              </a:rPr>
              <a:t>		  Cereal 1	            	    Cereal 2</a:t>
            </a:r>
          </a:p>
          <a:p>
            <a:endParaRPr lang="en-CA" sz="2000" smtClean="0"/>
          </a:p>
        </p:txBody>
      </p:sp>
      <p:sp>
        <p:nvSpPr>
          <p:cNvPr id="16388" name="Rectangle 7"/>
          <p:cNvSpPr>
            <a:spLocks noGrp="1" noChangeArrowheads="1"/>
          </p:cNvSpPr>
          <p:nvPr>
            <p:ph type="title"/>
          </p:nvPr>
        </p:nvSpPr>
        <p:spPr>
          <a:xfrm>
            <a:off x="1692275" y="908050"/>
            <a:ext cx="6983413" cy="720725"/>
          </a:xfrm>
          <a:noFill/>
        </p:spPr>
        <p:txBody>
          <a:bodyPr/>
          <a:lstStyle/>
          <a:p>
            <a:r>
              <a:rPr lang="en-CA" sz="2800" smtClean="0">
                <a:solidFill>
                  <a:schemeClr val="tx1"/>
                </a:solidFill>
                <a:latin typeface="Arial Narrow" pitchFamily="34" charset="0"/>
              </a:rPr>
              <a:t>Use the % DV to make informed food choices</a:t>
            </a:r>
          </a:p>
        </p:txBody>
      </p:sp>
      <p:pic>
        <p:nvPicPr>
          <p:cNvPr id="16389" name="Picture 9" descr="Nutrition Label - 4 toas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2781300"/>
            <a:ext cx="22415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1" descr="Nutrition Label - 5 crack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6075" y="2781300"/>
            <a:ext cx="22415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81327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pPr>
              <a:defRPr/>
            </a:pPr>
            <a:fld id="{CA0E6E1C-1095-4822-A573-6E0D4A32CD14}" type="slidenum">
              <a:rPr lang="fr-FR"/>
              <a:pPr>
                <a:defRPr/>
              </a:pPr>
              <a:t>9</a:t>
            </a:fld>
            <a:endParaRPr lang="fr-FR"/>
          </a:p>
        </p:txBody>
      </p:sp>
      <p:sp>
        <p:nvSpPr>
          <p:cNvPr id="17411" name="Rectangle 2"/>
          <p:cNvSpPr>
            <a:spLocks noChangeArrowheads="1"/>
          </p:cNvSpPr>
          <p:nvPr/>
        </p:nvSpPr>
        <p:spPr bwMode="auto">
          <a:xfrm>
            <a:off x="1547813" y="1268413"/>
            <a:ext cx="7335837"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4163" indent="-284163" algn="l" eaLnBrk="1" hangingPunct="1"/>
            <a:endParaRPr lang="en-CA" sz="2800">
              <a:latin typeface="Arial Narrow" pitchFamily="34" charset="0"/>
            </a:endParaRPr>
          </a:p>
          <a:p>
            <a:pPr marL="284163" indent="-284163" algn="l" eaLnBrk="1" hangingPunct="1">
              <a:buFont typeface="Times" charset="0"/>
              <a:buChar char="•"/>
            </a:pPr>
            <a:r>
              <a:rPr lang="en-CA">
                <a:latin typeface="Arial Narrow" pitchFamily="34" charset="0"/>
              </a:rPr>
              <a:t>all of the ingredients for a food are listed by weight, from the most to the least </a:t>
            </a:r>
          </a:p>
          <a:p>
            <a:pPr marL="284163" indent="-284163" algn="l" eaLnBrk="1" hangingPunct="1">
              <a:buFont typeface="Times" charset="0"/>
              <a:buNone/>
            </a:pPr>
            <a:endParaRPr lang="en-CA" sz="2800">
              <a:latin typeface="Arial Narrow" pitchFamily="34" charset="0"/>
            </a:endParaRPr>
          </a:p>
          <a:p>
            <a:pPr marL="284163" indent="-284163" algn="l" eaLnBrk="1" hangingPunct="1">
              <a:buFont typeface="Times" charset="0"/>
              <a:buNone/>
            </a:pPr>
            <a:endParaRPr lang="en-CA" sz="2800">
              <a:latin typeface="Arial Narrow" pitchFamily="34" charset="0"/>
            </a:endParaRPr>
          </a:p>
          <a:p>
            <a:pPr marL="284163" indent="-284163" algn="l" eaLnBrk="1" hangingPunct="1">
              <a:buFont typeface="Times" charset="0"/>
              <a:buNone/>
            </a:pPr>
            <a:endParaRPr lang="en-CA" sz="2800">
              <a:latin typeface="Arial Narrow" pitchFamily="34" charset="0"/>
            </a:endParaRPr>
          </a:p>
          <a:p>
            <a:pPr marL="284163" indent="-284163" algn="l" eaLnBrk="1" hangingPunct="1">
              <a:buFont typeface="Times" charset="0"/>
              <a:buChar char="•"/>
            </a:pPr>
            <a:r>
              <a:rPr lang="en-CA">
                <a:latin typeface="Arial Narrow" pitchFamily="34" charset="0"/>
              </a:rPr>
              <a:t>a source of certain nutrient information</a:t>
            </a:r>
          </a:p>
          <a:p>
            <a:pPr marL="284163" indent="-284163" algn="l" eaLnBrk="1" hangingPunct="1">
              <a:buFont typeface="Times" charset="0"/>
              <a:buChar char="•"/>
            </a:pPr>
            <a:r>
              <a:rPr lang="en-CA">
                <a:latin typeface="Arial Narrow" pitchFamily="34" charset="0"/>
              </a:rPr>
              <a:t>a source of information for people with allergies</a:t>
            </a:r>
          </a:p>
          <a:p>
            <a:pPr marL="284163" indent="-284163" algn="l" eaLnBrk="1" hangingPunct="1">
              <a:buFont typeface="Times" charset="0"/>
              <a:buNone/>
            </a:pPr>
            <a:endParaRPr lang="en-CA">
              <a:latin typeface="Arial Narrow" pitchFamily="34" charset="0"/>
            </a:endParaRPr>
          </a:p>
          <a:p>
            <a:pPr marL="284163" indent="-284163" algn="l" eaLnBrk="1" hangingPunct="1">
              <a:buFont typeface="Times" charset="0"/>
              <a:buNone/>
            </a:pPr>
            <a:endParaRPr lang="en-CA" sz="2800">
              <a:latin typeface="Arial Narrow" pitchFamily="34" charset="0"/>
            </a:endParaRPr>
          </a:p>
        </p:txBody>
      </p:sp>
      <p:sp>
        <p:nvSpPr>
          <p:cNvPr id="17412" name="Text Box 3"/>
          <p:cNvSpPr txBox="1">
            <a:spLocks noChangeArrowheads="1"/>
          </p:cNvSpPr>
          <p:nvPr/>
        </p:nvSpPr>
        <p:spPr bwMode="auto">
          <a:xfrm>
            <a:off x="8442325" y="62055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l">
              <a:spcBef>
                <a:spcPct val="0"/>
              </a:spcBef>
            </a:pPr>
            <a:endParaRPr lang="en-CA" sz="1200">
              <a:latin typeface="Arial Narrow" pitchFamily="34" charset="0"/>
            </a:endParaRPr>
          </a:p>
        </p:txBody>
      </p:sp>
      <p:graphicFrame>
        <p:nvGraphicFramePr>
          <p:cNvPr id="147478" name="Group 22"/>
          <p:cNvGraphicFramePr>
            <a:graphicFrameLocks noGrp="1"/>
          </p:cNvGraphicFramePr>
          <p:nvPr/>
        </p:nvGraphicFramePr>
        <p:xfrm>
          <a:off x="1979613" y="3297238"/>
          <a:ext cx="6804025" cy="1066800"/>
        </p:xfrm>
        <a:graphic>
          <a:graphicData uri="http://schemas.openxmlformats.org/drawingml/2006/table">
            <a:tbl>
              <a:tblPr/>
              <a:tblGrid>
                <a:gridCol w="6804025"/>
              </a:tblGrid>
              <a:tr h="647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charset="0"/>
                        </a:rPr>
                        <a:t>INGREDIENTS: </a:t>
                      </a:r>
                      <a:r>
                        <a:rPr kumimoji="0" lang="en-US" sz="1600" b="0" i="0" u="none" strike="noStrike" cap="none" normalizeH="0" baseline="0" smtClean="0">
                          <a:ln>
                            <a:noFill/>
                          </a:ln>
                          <a:solidFill>
                            <a:schemeClr val="tx1"/>
                          </a:solidFill>
                          <a:effectLst/>
                          <a:latin typeface="Arial" charset="0"/>
                          <a:cs typeface="Times New Roman" charset="0"/>
                        </a:rPr>
                        <a:t>WHOLE GRAIN ROLLED OATS, SUGAR, HIGH MONOUNSATURATED CANOLA OIL, ALMOND PIECES, RAISINS, GOLDEN SYRUP, SALT, CRISP RICE (RICE FLOUR, SOY PROTEIN, SUGAR, MALT, SALT), SOY LECITHIN, NATURAL FLAVOUR </a:t>
                      </a:r>
                      <a:endParaRPr kumimoji="0" lang="en-US" sz="16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19" name="Text Box 16"/>
          <p:cNvSpPr txBox="1">
            <a:spLocks noChangeArrowheads="1"/>
          </p:cNvSpPr>
          <p:nvPr/>
        </p:nvSpPr>
        <p:spPr bwMode="auto">
          <a:xfrm>
            <a:off x="1835150" y="2898775"/>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chemeClr val="tx1"/>
                </a:solidFill>
                <a:latin typeface="Comic Sans MS" pitchFamily="66" charset="0"/>
                <a:cs typeface="Times New Roman" pitchFamily="16" charset="0"/>
              </a:defRPr>
            </a:lvl1pPr>
            <a:lvl2pPr marL="742950" indent="-285750">
              <a:defRPr sz="2400">
                <a:solidFill>
                  <a:schemeClr val="tx1"/>
                </a:solidFill>
                <a:latin typeface="Comic Sans MS" pitchFamily="66" charset="0"/>
                <a:cs typeface="Times New Roman" pitchFamily="16" charset="0"/>
              </a:defRPr>
            </a:lvl2pPr>
            <a:lvl3pPr marL="1143000" indent="-228600">
              <a:defRPr sz="2400">
                <a:solidFill>
                  <a:schemeClr val="tx1"/>
                </a:solidFill>
                <a:latin typeface="Comic Sans MS" pitchFamily="66" charset="0"/>
                <a:cs typeface="Times New Roman" pitchFamily="16" charset="0"/>
              </a:defRPr>
            </a:lvl3pPr>
            <a:lvl4pPr marL="1600200" indent="-228600">
              <a:defRPr sz="2400">
                <a:solidFill>
                  <a:schemeClr val="tx1"/>
                </a:solidFill>
                <a:latin typeface="Comic Sans MS" pitchFamily="66" charset="0"/>
                <a:cs typeface="Times New Roman" pitchFamily="16" charset="0"/>
              </a:defRPr>
            </a:lvl4pPr>
            <a:lvl5pPr marL="2057400" indent="-228600">
              <a:defRPr sz="2400">
                <a:solidFill>
                  <a:schemeClr val="tx1"/>
                </a:solidFill>
                <a:latin typeface="Comic Sans MS" pitchFamily="66" charset="0"/>
                <a:cs typeface="Times New Roman" pitchFamily="16" charset="0"/>
              </a:defRPr>
            </a:lvl5pPr>
            <a:lvl6pPr marL="25146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6pPr>
            <a:lvl7pPr marL="29718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7pPr>
            <a:lvl8pPr marL="34290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8pPr>
            <a:lvl9pPr marL="3886200" indent="-228600" algn="ctr" eaLnBrk="0" fontAlgn="base" hangingPunct="0">
              <a:spcBef>
                <a:spcPct val="50000"/>
              </a:spcBef>
              <a:spcAft>
                <a:spcPct val="0"/>
              </a:spcAft>
              <a:defRPr sz="2400">
                <a:solidFill>
                  <a:schemeClr val="tx1"/>
                </a:solidFill>
                <a:latin typeface="Comic Sans MS" pitchFamily="66" charset="0"/>
                <a:cs typeface="Times New Roman" pitchFamily="16" charset="0"/>
              </a:defRPr>
            </a:lvl9pPr>
          </a:lstStyle>
          <a:p>
            <a:pPr algn="r"/>
            <a:r>
              <a:rPr lang="en-CA" sz="2000" b="1">
                <a:latin typeface="Arial Narrow" pitchFamily="34" charset="0"/>
              </a:rPr>
              <a:t>Example:</a:t>
            </a:r>
          </a:p>
        </p:txBody>
      </p:sp>
      <p:sp>
        <p:nvSpPr>
          <p:cNvPr id="17420" name="Rectangle 18"/>
          <p:cNvSpPr>
            <a:spLocks noChangeArrowheads="1"/>
          </p:cNvSpPr>
          <p:nvPr/>
        </p:nvSpPr>
        <p:spPr bwMode="auto">
          <a:xfrm>
            <a:off x="1619250" y="981075"/>
            <a:ext cx="7345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0000"/>
              </a:spcBef>
            </a:pPr>
            <a:r>
              <a:rPr lang="en-CA" sz="2800">
                <a:latin typeface="Arial Narrow" pitchFamily="34" charset="0"/>
              </a:rPr>
              <a:t>Use </a:t>
            </a:r>
            <a:r>
              <a:rPr lang="en-CA" sz="2800" b="1">
                <a:latin typeface="Arial Narrow" pitchFamily="34" charset="0"/>
              </a:rPr>
              <a:t>the ingredient list</a:t>
            </a:r>
            <a:r>
              <a:rPr lang="en-CA" sz="2800">
                <a:latin typeface="Arial Narrow" pitchFamily="34" charset="0"/>
              </a:rPr>
              <a:t> to make informed food choices</a:t>
            </a:r>
          </a:p>
        </p:txBody>
      </p:sp>
    </p:spTree>
    <p:extLst>
      <p:ext uri="{BB962C8B-B14F-4D97-AF65-F5344CB8AC3E}">
        <p14:creationId xmlns:p14="http://schemas.microsoft.com/office/powerpoint/2010/main" val="8902328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2229</Words>
  <Application>Microsoft Macintosh PowerPoint</Application>
  <PresentationFormat>On-screen Show (4:3)</PresentationFormat>
  <Paragraphs>253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the % DV to make informed food choices</vt:lpstr>
      <vt:lpstr>PowerPoint Presentation</vt:lpstr>
      <vt:lpstr>PowerPoint Presentation</vt:lpstr>
      <vt:lpstr>PowerPoint Presentation</vt:lpstr>
      <vt:lpstr>PowerPoint Presentation</vt:lpstr>
      <vt:lpstr>PowerPoint Presentation</vt:lpstr>
    </vt:vector>
  </TitlesOfParts>
  <Company>Halton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Smith</dc:creator>
  <cp:lastModifiedBy>Mike Rotsma</cp:lastModifiedBy>
  <cp:revision>1</cp:revision>
  <dcterms:created xsi:type="dcterms:W3CDTF">2014-09-30T00:32:52Z</dcterms:created>
  <dcterms:modified xsi:type="dcterms:W3CDTF">2016-03-09T15:48:46Z</dcterms:modified>
</cp:coreProperties>
</file>