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7" r:id="rId14"/>
    <p:sldId id="269" r:id="rId15"/>
    <p:sldId id="270" r:id="rId16"/>
    <p:sldId id="279" r:id="rId17"/>
    <p:sldId id="271" r:id="rId18"/>
    <p:sldId id="275" r:id="rId19"/>
    <p:sldId id="272" r:id="rId20"/>
    <p:sldId id="276" r:id="rId21"/>
    <p:sldId id="273" r:id="rId22"/>
    <p:sldId id="277" r:id="rId23"/>
    <p:sldId id="274"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2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AE2A1A2-02F4-47ED-91CA-2347135DA0AA}" type="datetimeFigureOut">
              <a:rPr lang="en-US" smtClean="0"/>
              <a:pPr/>
              <a:t>2016-04-05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7A1EBF-E8EF-4BE1-BDED-81F47BE9F7B5}" type="slidenum">
              <a:rPr lang="en-CA" smtClean="0"/>
              <a:pPr/>
              <a:t>‹#›</a:t>
            </a:fld>
            <a:endParaRPr lang="en-CA"/>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E2A1A2-02F4-47ED-91CA-2347135DA0AA}" type="datetimeFigureOut">
              <a:rPr lang="en-US" smtClean="0"/>
              <a:pPr/>
              <a:t>2016-04-05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7A1EBF-E8EF-4BE1-BDED-81F47BE9F7B5}"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E2A1A2-02F4-47ED-91CA-2347135DA0AA}" type="datetimeFigureOut">
              <a:rPr lang="en-US" smtClean="0"/>
              <a:pPr/>
              <a:t>2016-04-05</a:t>
            </a:fld>
            <a:endParaRPr lang="en-CA"/>
          </a:p>
        </p:txBody>
      </p:sp>
      <p:sp>
        <p:nvSpPr>
          <p:cNvPr id="5" name="Footer Placeholder 4"/>
          <p:cNvSpPr>
            <a:spLocks noGrp="1"/>
          </p:cNvSpPr>
          <p:nvPr>
            <p:ph type="ftr" sz="quarter" idx="11"/>
          </p:nvPr>
        </p:nvSpPr>
        <p:spPr>
          <a:xfrm>
            <a:off x="2640597" y="6377459"/>
            <a:ext cx="3836404" cy="365125"/>
          </a:xfrm>
        </p:spPr>
        <p:txBody>
          <a:bodyPr/>
          <a:lstStyle/>
          <a:p>
            <a:endParaRPr lang="en-CA"/>
          </a:p>
        </p:txBody>
      </p:sp>
      <p:sp>
        <p:nvSpPr>
          <p:cNvPr id="6" name="Slide Number Placeholder 5"/>
          <p:cNvSpPr>
            <a:spLocks noGrp="1"/>
          </p:cNvSpPr>
          <p:nvPr>
            <p:ph type="sldNum" sz="quarter" idx="12"/>
          </p:nvPr>
        </p:nvSpPr>
        <p:spPr/>
        <p:txBody>
          <a:bodyPr/>
          <a:lstStyle/>
          <a:p>
            <a:fld id="{BE7A1EBF-E8EF-4BE1-BDED-81F47BE9F7B5}"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E2A1A2-02F4-47ED-91CA-2347135DA0AA}" type="datetimeFigureOut">
              <a:rPr lang="en-US" smtClean="0"/>
              <a:pPr/>
              <a:t>2016-04-05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7A1EBF-E8EF-4BE1-BDED-81F47BE9F7B5}"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AE2A1A2-02F4-47ED-91CA-2347135DA0AA}" type="datetimeFigureOut">
              <a:rPr lang="en-US" smtClean="0"/>
              <a:pPr/>
              <a:t>2016-04-05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7A1EBF-E8EF-4BE1-BDED-81F47BE9F7B5}"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E2A1A2-02F4-47ED-91CA-2347135DA0AA}" type="datetimeFigureOut">
              <a:rPr lang="en-US" smtClean="0"/>
              <a:pPr/>
              <a:t>2016-04-05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7A1EBF-E8EF-4BE1-BDED-81F47BE9F7B5}"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AE2A1A2-02F4-47ED-91CA-2347135DA0AA}" type="datetimeFigureOut">
              <a:rPr lang="en-US" smtClean="0"/>
              <a:pPr/>
              <a:t>2016-04-05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E7A1EBF-E8EF-4BE1-BDED-81F47BE9F7B5}"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E2A1A2-02F4-47ED-91CA-2347135DA0AA}" type="datetimeFigureOut">
              <a:rPr lang="en-US" smtClean="0"/>
              <a:pPr/>
              <a:t>2016-04-05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E7A1EBF-E8EF-4BE1-BDED-81F47BE9F7B5}"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2A1A2-02F4-47ED-91CA-2347135DA0AA}" type="datetimeFigureOut">
              <a:rPr lang="en-US" smtClean="0"/>
              <a:pPr/>
              <a:t>2016-04-05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E7A1EBF-E8EF-4BE1-BDED-81F47BE9F7B5}"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E2A1A2-02F4-47ED-91CA-2347135DA0AA}" type="datetimeFigureOut">
              <a:rPr lang="en-US" smtClean="0"/>
              <a:pPr/>
              <a:t>2016-04-05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7A1EBF-E8EF-4BE1-BDED-81F47BE9F7B5}" type="slidenum">
              <a:rPr lang="en-CA" smtClean="0"/>
              <a:pPr/>
              <a:t>‹#›</a:t>
            </a:fld>
            <a:endParaRPr lang="en-CA"/>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AE2A1A2-02F4-47ED-91CA-2347135DA0AA}" type="datetimeFigureOut">
              <a:rPr lang="en-US" smtClean="0"/>
              <a:pPr/>
              <a:t>2016-04-05</a:t>
            </a:fld>
            <a:endParaRPr lang="en-C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CA"/>
          </a:p>
        </p:txBody>
      </p:sp>
      <p:sp>
        <p:nvSpPr>
          <p:cNvPr id="7" name="Slide Number Placeholder 6"/>
          <p:cNvSpPr>
            <a:spLocks noGrp="1"/>
          </p:cNvSpPr>
          <p:nvPr>
            <p:ph type="sldNum" sz="quarter" idx="12"/>
          </p:nvPr>
        </p:nvSpPr>
        <p:spPr>
          <a:xfrm>
            <a:off x="8339328" y="1170432"/>
            <a:ext cx="733864" cy="201168"/>
          </a:xfrm>
        </p:spPr>
        <p:txBody>
          <a:bodyPr/>
          <a:lstStyle/>
          <a:p>
            <a:fld id="{BE7A1EBF-E8EF-4BE1-BDED-81F47BE9F7B5}"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AE2A1A2-02F4-47ED-91CA-2347135DA0AA}" type="datetimeFigureOut">
              <a:rPr lang="en-US" smtClean="0"/>
              <a:pPr/>
              <a:t>2016-04-05</a:t>
            </a:fld>
            <a:endParaRPr lang="en-CA"/>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CA"/>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E7A1EBF-E8EF-4BE1-BDED-81F47BE9F7B5}"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Metabolism Basics</a:t>
            </a:r>
            <a:endParaRPr lang="en-CA" dirty="0"/>
          </a:p>
        </p:txBody>
      </p:sp>
      <p:sp>
        <p:nvSpPr>
          <p:cNvPr id="3" name="Subtitle 2"/>
          <p:cNvSpPr>
            <a:spLocks noGrp="1"/>
          </p:cNvSpPr>
          <p:nvPr>
            <p:ph type="subTitle" idx="1"/>
          </p:nvPr>
        </p:nvSpPr>
        <p:spPr/>
        <p:txBody>
          <a:bodyPr/>
          <a:lstStyle/>
          <a:p>
            <a:r>
              <a:rPr lang="en-CA" dirty="0" smtClean="0"/>
              <a:t>What is metabolism and what does it do?</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Catabolism</a:t>
            </a:r>
            <a:endParaRPr lang="en-CA" dirty="0"/>
          </a:p>
        </p:txBody>
      </p:sp>
      <p:sp>
        <p:nvSpPr>
          <p:cNvPr id="3" name="Content Placeholder 2"/>
          <p:cNvSpPr>
            <a:spLocks noGrp="1"/>
          </p:cNvSpPr>
          <p:nvPr>
            <p:ph idx="1"/>
          </p:nvPr>
        </p:nvSpPr>
        <p:spPr/>
        <p:txBody>
          <a:bodyPr>
            <a:normAutofit fontScale="85000" lnSpcReduction="10000"/>
          </a:bodyPr>
          <a:lstStyle/>
          <a:p>
            <a:r>
              <a:rPr lang="en-CA" b="1" dirty="0" smtClean="0"/>
              <a:t>Catabolism</a:t>
            </a:r>
            <a:r>
              <a:rPr lang="en-CA" dirty="0" smtClean="0"/>
              <a:t> is the process that produces the energy required for all activity in the cells. </a:t>
            </a:r>
          </a:p>
          <a:p>
            <a:endParaRPr lang="en-CA" dirty="0" smtClean="0"/>
          </a:p>
          <a:p>
            <a:r>
              <a:rPr lang="en-CA" dirty="0" smtClean="0"/>
              <a:t>In this process, cells break down large molecules (mostly carbohydrates and fats) to release energy. </a:t>
            </a:r>
          </a:p>
          <a:p>
            <a:r>
              <a:rPr lang="en-CA" dirty="0" smtClean="0"/>
              <a:t>This energy release provides fuel for anabolism, heats the body, and enables the muscles to contract and the body to move. </a:t>
            </a:r>
          </a:p>
          <a:p>
            <a:r>
              <a:rPr lang="en-CA" dirty="0" smtClean="0"/>
              <a:t>As complex chemical units are broken down into more simple substances, the waste products released in the process of catabolism are removed from the body through the skin, kidneys, lungs, and intestines. </a:t>
            </a:r>
          </a:p>
          <a:p>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3554" name="Picture 2" descr="http://4.bp.blogspot.com/_fnZY4ohkW-w/TI0pMgXuftI/AAAAAAAABIQ/77GxynwenCg/s1600/Metabolism.png"/>
          <p:cNvPicPr>
            <a:picLocks noChangeAspect="1" noChangeArrowheads="1"/>
          </p:cNvPicPr>
          <p:nvPr/>
        </p:nvPicPr>
        <p:blipFill>
          <a:blip r:embed="rId2" cstate="print"/>
          <a:srcRect/>
          <a:stretch>
            <a:fillRect/>
          </a:stretch>
        </p:blipFill>
        <p:spPr bwMode="auto">
          <a:xfrm>
            <a:off x="0" y="1552574"/>
            <a:ext cx="9382125" cy="53054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Anabolic or Catabolic?</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The pancreas secretes hormones that help determine whether the body's main metabolic activity at a particular time will be anabolic or catabolic. </a:t>
            </a:r>
          </a:p>
          <a:p>
            <a:endParaRPr lang="en-CA" dirty="0" smtClean="0"/>
          </a:p>
          <a:p>
            <a:r>
              <a:rPr lang="en-CA" dirty="0" smtClean="0"/>
              <a:t>For example, after eating a meal, usually more anabolic activity occurs because eating increases the level of glucose — the body's most important fuel — in the blood. </a:t>
            </a:r>
          </a:p>
          <a:p>
            <a:endParaRPr lang="en-CA" dirty="0" smtClean="0"/>
          </a:p>
          <a:p>
            <a:r>
              <a:rPr lang="en-CA" dirty="0" smtClean="0"/>
              <a:t>The pancreas senses this increased level of glucose and releases the hormone insulin, which signals cells to increase their anabolic activities.</a:t>
            </a:r>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Storage and Usage of Calories</a:t>
            </a:r>
            <a:endParaRPr lang="en-CA" dirty="0"/>
          </a:p>
        </p:txBody>
      </p:sp>
      <p:sp>
        <p:nvSpPr>
          <p:cNvPr id="3" name="Content Placeholder 2"/>
          <p:cNvSpPr>
            <a:spLocks noGrp="1"/>
          </p:cNvSpPr>
          <p:nvPr>
            <p:ph idx="1"/>
          </p:nvPr>
        </p:nvSpPr>
        <p:spPr>
          <a:xfrm>
            <a:off x="0" y="1571612"/>
            <a:ext cx="3714744" cy="5072097"/>
          </a:xfrm>
        </p:spPr>
        <p:txBody>
          <a:bodyPr>
            <a:normAutofit fontScale="70000" lnSpcReduction="20000"/>
          </a:bodyPr>
          <a:lstStyle/>
          <a:p>
            <a:r>
              <a:rPr lang="en-CA" dirty="0" smtClean="0"/>
              <a:t>Metabolism is a complicated chemical process, so it's not surprising that many people think of it in its simplest sense: as something that influences how easily our bodies gain or lose weight. </a:t>
            </a:r>
          </a:p>
          <a:p>
            <a:endParaRPr lang="en-CA" dirty="0" smtClean="0"/>
          </a:p>
          <a:p>
            <a:r>
              <a:rPr lang="en-CA" dirty="0" smtClean="0"/>
              <a:t>That's where calories come in. </a:t>
            </a:r>
          </a:p>
          <a:p>
            <a:r>
              <a:rPr lang="en-CA" dirty="0" smtClean="0"/>
              <a:t>Remember: A calorie is a unit that measures how much energy a particular food provides to the body. </a:t>
            </a:r>
          </a:p>
          <a:p>
            <a:endParaRPr lang="en-CA" dirty="0" smtClean="0"/>
          </a:p>
        </p:txBody>
      </p:sp>
      <p:pic>
        <p:nvPicPr>
          <p:cNvPr id="26626" name="Picture 2" descr="http://static.superskinnyme.com/blog/wp-content/uploads/2011/10/metabolism-and-calories.jpg"/>
          <p:cNvPicPr>
            <a:picLocks noChangeAspect="1" noChangeArrowheads="1"/>
          </p:cNvPicPr>
          <p:nvPr/>
        </p:nvPicPr>
        <p:blipFill>
          <a:blip r:embed="rId2" cstate="print"/>
          <a:srcRect/>
          <a:stretch>
            <a:fillRect/>
          </a:stretch>
        </p:blipFill>
        <p:spPr bwMode="auto">
          <a:xfrm>
            <a:off x="3643306" y="1117981"/>
            <a:ext cx="5214974" cy="558002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Too much of a good thing?</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A chocolate bar has more calories than an apple, so it provides the body with more energy — and sometimes that can be too much of a good thing. </a:t>
            </a:r>
          </a:p>
          <a:p>
            <a:pPr lvl="1"/>
            <a:r>
              <a:rPr lang="en-CA" dirty="0" smtClean="0"/>
              <a:t>Just as a car stores gas in the gas tank until it is needed to fuel the engine, the body stores calories — primarily as fat. </a:t>
            </a:r>
          </a:p>
          <a:p>
            <a:pPr lvl="1"/>
            <a:r>
              <a:rPr lang="en-CA" dirty="0" smtClean="0"/>
              <a:t>If you overfill a car's gas tank, it spills over onto the pavement. Likewise, if a person eats too many calories, they "spill over" in the form of excess body fat.</a:t>
            </a:r>
          </a:p>
          <a:p>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7650" name="Picture 2" descr="http://3.bp.blogspot.com/-OWd7x4XaSiM/URJmIQXYq5I/AAAAAAAAAdw/EDEMFdw-K4E/s640/tumblr_mfbfo6LAID1rjfpbeo1_500.jpg"/>
          <p:cNvPicPr>
            <a:picLocks noChangeAspect="1" noChangeArrowheads="1"/>
          </p:cNvPicPr>
          <p:nvPr/>
        </p:nvPicPr>
        <p:blipFill>
          <a:blip r:embed="rId2" cstate="print"/>
          <a:srcRect/>
          <a:stretch>
            <a:fillRect/>
          </a:stretch>
        </p:blipFill>
        <p:spPr bwMode="auto">
          <a:xfrm>
            <a:off x="1785918" y="-124320"/>
            <a:ext cx="5572164" cy="707332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Metabolism Articles</a:t>
            </a:r>
            <a:endParaRPr lang="en-CA" dirty="0"/>
          </a:p>
        </p:txBody>
      </p:sp>
      <p:sp>
        <p:nvSpPr>
          <p:cNvPr id="3" name="Content Placeholder 2"/>
          <p:cNvSpPr>
            <a:spLocks noGrp="1"/>
          </p:cNvSpPr>
          <p:nvPr>
            <p:ph idx="1"/>
          </p:nvPr>
        </p:nvSpPr>
        <p:spPr/>
        <p:txBody>
          <a:bodyPr/>
          <a:lstStyle/>
          <a:p>
            <a:r>
              <a:rPr lang="en-CA" dirty="0" smtClean="0"/>
              <a:t>Read articles </a:t>
            </a:r>
          </a:p>
          <a:p>
            <a:r>
              <a:rPr lang="en-CA" dirty="0" smtClean="0"/>
              <a:t>Summarize main points with your group </a:t>
            </a:r>
          </a:p>
          <a:p>
            <a:r>
              <a:rPr lang="en-CA" dirty="0" smtClean="0"/>
              <a:t>Share with the class (the main points in some type of visual format – PP, writing on the board, write in a word document up on screen, etc.)</a:t>
            </a:r>
          </a:p>
          <a:p>
            <a:r>
              <a:rPr lang="en-CA" dirty="0" smtClean="0"/>
              <a:t>Take notes down in the slides provided or on a separate piece of paper</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Nutrition and Metabolism</a:t>
            </a:r>
            <a:endParaRPr lang="en-CA" dirty="0"/>
          </a:p>
        </p:txBody>
      </p:sp>
      <p:sp>
        <p:nvSpPr>
          <p:cNvPr id="3" name="Content Placeholder 2"/>
          <p:cNvSpPr>
            <a:spLocks noGrp="1"/>
          </p:cNvSpPr>
          <p:nvPr>
            <p:ph idx="1"/>
          </p:nvPr>
        </p:nvSpPr>
        <p:spPr/>
        <p:txBody>
          <a:bodyPr/>
          <a:lstStyle/>
          <a:p>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Metabolism &amp; Weight Management</a:t>
            </a:r>
            <a:endParaRPr lang="en-CA" dirty="0"/>
          </a:p>
        </p:txBody>
      </p:sp>
      <p:sp>
        <p:nvSpPr>
          <p:cNvPr id="3" name="Content Placeholder 2"/>
          <p:cNvSpPr>
            <a:spLocks noGrp="1"/>
          </p:cNvSpPr>
          <p:nvPr>
            <p:ph idx="1"/>
          </p:nvPr>
        </p:nvSpPr>
        <p:spPr/>
        <p:txBody>
          <a:bodyPr/>
          <a:lstStyle/>
          <a:p>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775191"/>
            <a:ext cx="5472122" cy="4797081"/>
          </a:xfrm>
        </p:spPr>
        <p:txBody>
          <a:bodyPr>
            <a:normAutofit fontScale="85000" lnSpcReduction="20000"/>
          </a:bodyPr>
          <a:lstStyle/>
          <a:p>
            <a:r>
              <a:rPr lang="en-GB" dirty="0" smtClean="0"/>
              <a:t>Every time you swallow a bite of sandwich or slurp a </a:t>
            </a:r>
            <a:r>
              <a:rPr lang="en-GB" dirty="0" err="1" smtClean="0"/>
              <a:t>smoothie</a:t>
            </a:r>
            <a:r>
              <a:rPr lang="en-GB" dirty="0" smtClean="0"/>
              <a:t>, your body works hard to process the nutrients you've eaten. </a:t>
            </a:r>
          </a:p>
          <a:p>
            <a:endParaRPr lang="en-GB" dirty="0" smtClean="0"/>
          </a:p>
          <a:p>
            <a:r>
              <a:rPr lang="en-GB" dirty="0" smtClean="0"/>
              <a:t>Long after the dishes are cleared and the food is digested, the nutrients you've taken in become the building blocks and fuel needed by your body. </a:t>
            </a:r>
          </a:p>
          <a:p>
            <a:endParaRPr lang="en-GB" dirty="0" smtClean="0"/>
          </a:p>
          <a:p>
            <a:r>
              <a:rPr lang="en-GB" dirty="0" smtClean="0"/>
              <a:t>Your body gets the energy it needs from food through a process called metabolism. </a:t>
            </a:r>
            <a:endParaRPr lang="en-CA" dirty="0" smtClean="0"/>
          </a:p>
          <a:p>
            <a:endParaRPr lang="en-CA" dirty="0"/>
          </a:p>
        </p:txBody>
      </p:sp>
      <p:pic>
        <p:nvPicPr>
          <p:cNvPr id="1026" name="Picture 2" descr="http://thehungryranga.files.wordpress.com/2012/03/ham-sandwich.jpg"/>
          <p:cNvPicPr>
            <a:picLocks noChangeAspect="1" noChangeArrowheads="1"/>
          </p:cNvPicPr>
          <p:nvPr/>
        </p:nvPicPr>
        <p:blipFill>
          <a:blip r:embed="rId2" cstate="print"/>
          <a:srcRect/>
          <a:stretch>
            <a:fillRect/>
          </a:stretch>
        </p:blipFill>
        <p:spPr bwMode="auto">
          <a:xfrm>
            <a:off x="5786446" y="1714488"/>
            <a:ext cx="2928926" cy="1927829"/>
          </a:xfrm>
          <a:prstGeom prst="rect">
            <a:avLst/>
          </a:prstGeom>
          <a:noFill/>
        </p:spPr>
      </p:pic>
      <p:pic>
        <p:nvPicPr>
          <p:cNvPr id="1030" name="Picture 6" descr="http://www.mysmoothiebusiness.com/Images/small13.png"/>
          <p:cNvPicPr>
            <a:picLocks noChangeAspect="1" noChangeArrowheads="1"/>
          </p:cNvPicPr>
          <p:nvPr/>
        </p:nvPicPr>
        <p:blipFill>
          <a:blip r:embed="rId3" cstate="print"/>
          <a:srcRect/>
          <a:stretch>
            <a:fillRect/>
          </a:stretch>
        </p:blipFill>
        <p:spPr bwMode="auto">
          <a:xfrm>
            <a:off x="6000760" y="4286256"/>
            <a:ext cx="2795955" cy="223676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&amp; Metabolism</a:t>
            </a:r>
            <a:endParaRPr lang="en-CA" dirty="0"/>
          </a:p>
        </p:txBody>
      </p:sp>
      <p:sp>
        <p:nvSpPr>
          <p:cNvPr id="3" name="Content Placeholder 2"/>
          <p:cNvSpPr>
            <a:spLocks noGrp="1"/>
          </p:cNvSpPr>
          <p:nvPr>
            <p:ph idx="1"/>
          </p:nvPr>
        </p:nvSpPr>
        <p:spPr/>
        <p:txBody>
          <a:bodyPr/>
          <a:lstStyle/>
          <a:p>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Metabolic Syndrome</a:t>
            </a:r>
            <a:endParaRPr lang="en-CA" dirty="0"/>
          </a:p>
        </p:txBody>
      </p:sp>
      <p:sp>
        <p:nvSpPr>
          <p:cNvPr id="3" name="Content Placeholder 2"/>
          <p:cNvSpPr>
            <a:spLocks noGrp="1"/>
          </p:cNvSpPr>
          <p:nvPr>
            <p:ph idx="1"/>
          </p:nvPr>
        </p:nvSpPr>
        <p:spPr/>
        <p:txBody>
          <a:bodyPr/>
          <a:lstStyle/>
          <a:p>
            <a:endParaRPr lang="en-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it?</a:t>
            </a:r>
            <a:endParaRPr lang="en-CA" dirty="0"/>
          </a:p>
        </p:txBody>
      </p:sp>
      <p:sp>
        <p:nvSpPr>
          <p:cNvPr id="3" name="Content Placeholder 2"/>
          <p:cNvSpPr>
            <a:spLocks noGrp="1"/>
          </p:cNvSpPr>
          <p:nvPr>
            <p:ph idx="1"/>
          </p:nvPr>
        </p:nvSpPr>
        <p:spPr>
          <a:xfrm>
            <a:off x="457200" y="1857364"/>
            <a:ext cx="5400684" cy="4786346"/>
          </a:xfrm>
        </p:spPr>
        <p:txBody>
          <a:bodyPr>
            <a:normAutofit fontScale="85000" lnSpcReduction="20000"/>
          </a:bodyPr>
          <a:lstStyle/>
          <a:p>
            <a:r>
              <a:rPr lang="en-CA" dirty="0" smtClean="0"/>
              <a:t>Our bodies get the energy they need from food through the process of metabolism.</a:t>
            </a:r>
          </a:p>
          <a:p>
            <a:endParaRPr lang="en-CA" dirty="0" smtClean="0"/>
          </a:p>
          <a:p>
            <a:r>
              <a:rPr lang="en-CA" dirty="0" smtClean="0"/>
              <a:t>Metabolism is a collection of chemical reactions in the body's cells that </a:t>
            </a:r>
            <a:r>
              <a:rPr lang="en-CA" b="1" dirty="0" smtClean="0"/>
              <a:t>convert the fuel</a:t>
            </a:r>
            <a:r>
              <a:rPr lang="en-CA" dirty="0" smtClean="0"/>
              <a:t> from food </a:t>
            </a:r>
            <a:r>
              <a:rPr lang="en-CA" b="1" dirty="0" smtClean="0"/>
              <a:t>into the energy needed </a:t>
            </a:r>
            <a:r>
              <a:rPr lang="en-CA" dirty="0" smtClean="0"/>
              <a:t>to power everything we do from moving to thinking to growing.</a:t>
            </a:r>
          </a:p>
          <a:p>
            <a:endParaRPr lang="en-CA" dirty="0" smtClean="0"/>
          </a:p>
          <a:p>
            <a:r>
              <a:rPr lang="en-CA" b="1" u="sng" dirty="0" smtClean="0"/>
              <a:t>Metabolic Rate:</a:t>
            </a:r>
            <a:r>
              <a:rPr lang="en-CA" b="1" dirty="0" smtClean="0"/>
              <a:t> </a:t>
            </a:r>
            <a:r>
              <a:rPr lang="en-CA" dirty="0" smtClean="0"/>
              <a:t>how fast the chemical processes of metabolism take place.</a:t>
            </a:r>
          </a:p>
          <a:p>
            <a:endParaRPr lang="en-CA" dirty="0"/>
          </a:p>
        </p:txBody>
      </p:sp>
      <p:pic>
        <p:nvPicPr>
          <p:cNvPr id="17410" name="Picture 2" descr="http://www.myfit.ca/metabolism_big_fire.jpg"/>
          <p:cNvPicPr>
            <a:picLocks noChangeAspect="1" noChangeArrowheads="1"/>
          </p:cNvPicPr>
          <p:nvPr/>
        </p:nvPicPr>
        <p:blipFill>
          <a:blip r:embed="rId2" cstate="print"/>
          <a:srcRect/>
          <a:stretch>
            <a:fillRect/>
          </a:stretch>
        </p:blipFill>
        <p:spPr bwMode="auto">
          <a:xfrm>
            <a:off x="5500694" y="1643050"/>
            <a:ext cx="3434391" cy="22860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500175"/>
            <a:ext cx="8258204" cy="3786213"/>
          </a:xfrm>
        </p:spPr>
        <p:txBody>
          <a:bodyPr>
            <a:normAutofit fontScale="70000" lnSpcReduction="20000"/>
          </a:bodyPr>
          <a:lstStyle/>
          <a:p>
            <a:r>
              <a:rPr lang="en-GB" dirty="0" smtClean="0"/>
              <a:t>Specific proteins in the body control the chemical reactions of metabolism, and each chemical reaction is coordinated with other body functions.</a:t>
            </a:r>
          </a:p>
          <a:p>
            <a:pPr>
              <a:buNone/>
            </a:pPr>
            <a:endParaRPr lang="en-GB" dirty="0" smtClean="0"/>
          </a:p>
          <a:p>
            <a:r>
              <a:rPr lang="en-GB" dirty="0" smtClean="0"/>
              <a:t>Thousands of metabolic reactions happen at the same time - all regulated by the body - to keep our cells healthy and working. </a:t>
            </a:r>
          </a:p>
          <a:p>
            <a:endParaRPr lang="en-GB" dirty="0" smtClean="0"/>
          </a:p>
          <a:p>
            <a:r>
              <a:rPr lang="en-GB" dirty="0" smtClean="0"/>
              <a:t>Metabolism is a constant process that begins when we're conceived and ends when we die. It is a vital process for all life forms - not just humans. If metabolism stops, a living thing dies</a:t>
            </a:r>
          </a:p>
          <a:p>
            <a:endParaRPr lang="en-CA" dirty="0"/>
          </a:p>
        </p:txBody>
      </p:sp>
      <p:pic>
        <p:nvPicPr>
          <p:cNvPr id="16386" name="Picture 2" descr="http://web.1.c2.audiovideoweb.com/1c2web3536/Digestion_HighRes.png"/>
          <p:cNvPicPr>
            <a:picLocks noChangeAspect="1" noChangeArrowheads="1"/>
          </p:cNvPicPr>
          <p:nvPr/>
        </p:nvPicPr>
        <p:blipFill>
          <a:blip r:embed="rId2" cstate="print"/>
          <a:srcRect/>
          <a:stretch>
            <a:fillRect/>
          </a:stretch>
        </p:blipFill>
        <p:spPr bwMode="auto">
          <a:xfrm>
            <a:off x="2714612" y="4429132"/>
            <a:ext cx="3860730" cy="21727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actmonster.com/images/photosynthesis.gif"/>
          <p:cNvPicPr>
            <a:picLocks noChangeAspect="1" noChangeArrowheads="1"/>
          </p:cNvPicPr>
          <p:nvPr/>
        </p:nvPicPr>
        <p:blipFill>
          <a:blip r:embed="rId2" cstate="print"/>
          <a:srcRect/>
          <a:stretch>
            <a:fillRect/>
          </a:stretch>
        </p:blipFill>
        <p:spPr bwMode="auto">
          <a:xfrm>
            <a:off x="6715140" y="2071678"/>
            <a:ext cx="2214546" cy="2649547"/>
          </a:xfrm>
          <a:prstGeom prst="rect">
            <a:avLst/>
          </a:prstGeom>
          <a:noFill/>
        </p:spPr>
      </p:pic>
      <p:sp>
        <p:nvSpPr>
          <p:cNvPr id="2" name="Title 1"/>
          <p:cNvSpPr>
            <a:spLocks noGrp="1"/>
          </p:cNvSpPr>
          <p:nvPr>
            <p:ph type="title"/>
          </p:nvPr>
        </p:nvSpPr>
        <p:spPr>
          <a:xfrm>
            <a:off x="285720" y="428604"/>
            <a:ext cx="8858280" cy="928694"/>
          </a:xfrm>
        </p:spPr>
        <p:txBody>
          <a:bodyPr>
            <a:noAutofit/>
          </a:bodyPr>
          <a:lstStyle/>
          <a:p>
            <a:pPr algn="ctr"/>
            <a:r>
              <a:rPr lang="en-CA" sz="3600" dirty="0" smtClean="0"/>
              <a:t>How the process of metabolism works in humans:</a:t>
            </a:r>
            <a:br>
              <a:rPr lang="en-CA" sz="3600" dirty="0" smtClean="0"/>
            </a:br>
            <a:endParaRPr lang="en-CA" sz="3600" dirty="0"/>
          </a:p>
        </p:txBody>
      </p:sp>
      <p:sp>
        <p:nvSpPr>
          <p:cNvPr id="3" name="Content Placeholder 2"/>
          <p:cNvSpPr>
            <a:spLocks noGrp="1"/>
          </p:cNvSpPr>
          <p:nvPr>
            <p:ph idx="1"/>
          </p:nvPr>
        </p:nvSpPr>
        <p:spPr>
          <a:xfrm>
            <a:off x="457200" y="1571612"/>
            <a:ext cx="6686568" cy="5143535"/>
          </a:xfrm>
        </p:spPr>
        <p:txBody>
          <a:bodyPr>
            <a:normAutofit fontScale="62500" lnSpcReduction="20000"/>
          </a:bodyPr>
          <a:lstStyle/>
          <a:p>
            <a:r>
              <a:rPr lang="en-CA" sz="3700" dirty="0" smtClean="0"/>
              <a:t>A plant –a green plant takes in energy from sunlight. </a:t>
            </a:r>
          </a:p>
          <a:p>
            <a:pPr lvl="1"/>
            <a:r>
              <a:rPr lang="en-CA" sz="3700" dirty="0" smtClean="0"/>
              <a:t>The plant uses this energy and a molecule called chlorophyll (which is what gives plants their green colour) to build sugars from water and carbon dioxide. </a:t>
            </a:r>
          </a:p>
          <a:p>
            <a:pPr lvl="1"/>
            <a:r>
              <a:rPr lang="en-CA" sz="3700" dirty="0" smtClean="0"/>
              <a:t>This process is called </a:t>
            </a:r>
            <a:r>
              <a:rPr lang="en-CA" sz="3700" b="1" dirty="0" smtClean="0"/>
              <a:t>photosynthesis</a:t>
            </a:r>
            <a:r>
              <a:rPr lang="en-CA" sz="3700" dirty="0" smtClean="0"/>
              <a:t>. </a:t>
            </a:r>
            <a:br>
              <a:rPr lang="en-CA" sz="3700" dirty="0" smtClean="0"/>
            </a:br>
            <a:endParaRPr lang="en-CA" sz="3700" dirty="0" smtClean="0"/>
          </a:p>
          <a:p>
            <a:r>
              <a:rPr lang="en-CA" sz="3700" dirty="0" smtClean="0"/>
              <a:t>When people and animals eat the plants (or, when they eat animals that have eaten the plants), they take in this energy (in the form of sugar), along with other vital cell-building chemicals. </a:t>
            </a:r>
          </a:p>
          <a:p>
            <a:endParaRPr lang="en-CA" sz="3700" dirty="0" smtClean="0"/>
          </a:p>
          <a:p>
            <a:r>
              <a:rPr lang="en-CA" sz="3700" dirty="0" smtClean="0"/>
              <a:t>The body's next step is to break the sugar down so that the energy released can be </a:t>
            </a:r>
            <a:r>
              <a:rPr lang="en-CA" sz="3700" b="1" dirty="0" smtClean="0"/>
              <a:t>distributed to</a:t>
            </a:r>
            <a:r>
              <a:rPr lang="en-CA" sz="3700" dirty="0" smtClean="0"/>
              <a:t>, and </a:t>
            </a:r>
            <a:r>
              <a:rPr lang="en-CA" sz="3700" b="1" dirty="0" smtClean="0"/>
              <a:t>used as fuel </a:t>
            </a:r>
            <a:r>
              <a:rPr lang="en-CA" sz="3700" dirty="0" smtClean="0"/>
              <a:t>by, the body's cells.</a:t>
            </a:r>
          </a:p>
          <a:p>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Enzymes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After food is eaten, molecules in the digestive system called </a:t>
            </a:r>
            <a:r>
              <a:rPr lang="en-CA" b="1" dirty="0" smtClean="0"/>
              <a:t>enzymes</a:t>
            </a:r>
            <a:r>
              <a:rPr lang="en-CA" dirty="0" smtClean="0"/>
              <a:t> break:</a:t>
            </a:r>
          </a:p>
          <a:p>
            <a:pPr lvl="1"/>
            <a:r>
              <a:rPr lang="en-CA" dirty="0" smtClean="0"/>
              <a:t>Proteins down into amino acids</a:t>
            </a:r>
          </a:p>
          <a:p>
            <a:pPr lvl="1"/>
            <a:r>
              <a:rPr lang="en-CA" dirty="0" smtClean="0"/>
              <a:t>Fats into fatty acids</a:t>
            </a:r>
          </a:p>
          <a:p>
            <a:pPr lvl="1"/>
            <a:r>
              <a:rPr lang="en-CA" dirty="0" smtClean="0"/>
              <a:t>Carbohydrates into simple sugars (</a:t>
            </a:r>
            <a:r>
              <a:rPr lang="en-CA" dirty="0" err="1" smtClean="0"/>
              <a:t>ie</a:t>
            </a:r>
            <a:r>
              <a:rPr lang="en-CA" dirty="0" smtClean="0"/>
              <a:t>. glucose). </a:t>
            </a:r>
          </a:p>
          <a:p>
            <a:endParaRPr lang="en-CA" dirty="0" smtClean="0"/>
          </a:p>
          <a:p>
            <a:r>
              <a:rPr lang="en-CA" dirty="0" smtClean="0"/>
              <a:t>In addition to sugar, both amino acids and fatty acids can be used as energy sources by the body when needed. </a:t>
            </a:r>
          </a:p>
          <a:p>
            <a:endParaRPr lang="en-CA" dirty="0" smtClean="0"/>
          </a:p>
          <a:p>
            <a:r>
              <a:rPr lang="en-CA" dirty="0" smtClean="0"/>
              <a:t>These compounds are absorbed into the blood, which transports them to the cells. </a:t>
            </a:r>
          </a:p>
          <a:p>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After they enter the cells, other enzymes act to speed up or regulate the chemical reactions involved with </a:t>
            </a:r>
            <a:r>
              <a:rPr lang="en-CA" b="1" dirty="0" smtClean="0"/>
              <a:t>"metabolizing" </a:t>
            </a:r>
            <a:r>
              <a:rPr lang="en-CA" dirty="0" smtClean="0"/>
              <a:t>these compounds. </a:t>
            </a:r>
          </a:p>
          <a:p>
            <a:endParaRPr lang="en-CA" dirty="0" smtClean="0"/>
          </a:p>
          <a:p>
            <a:r>
              <a:rPr lang="en-CA" dirty="0" smtClean="0"/>
              <a:t>During these processes, the energy from these compounds can be released for use by the body or stored in body tissues, especially the liver, muscles, and body fat.</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artagenasurgery.files.wordpress.com/2012/04/scale.png"/>
          <p:cNvPicPr>
            <a:picLocks noChangeAspect="1" noChangeArrowheads="1"/>
          </p:cNvPicPr>
          <p:nvPr/>
        </p:nvPicPr>
        <p:blipFill>
          <a:blip r:embed="rId2" cstate="print"/>
          <a:srcRect/>
          <a:stretch>
            <a:fillRect/>
          </a:stretch>
        </p:blipFill>
        <p:spPr bwMode="auto">
          <a:xfrm>
            <a:off x="2786050" y="4583878"/>
            <a:ext cx="3214710" cy="2078846"/>
          </a:xfrm>
          <a:prstGeom prst="rect">
            <a:avLst/>
          </a:prstGeom>
          <a:noFill/>
        </p:spPr>
      </p:pic>
      <p:sp>
        <p:nvSpPr>
          <p:cNvPr id="2" name="Title 1"/>
          <p:cNvSpPr>
            <a:spLocks noGrp="1"/>
          </p:cNvSpPr>
          <p:nvPr>
            <p:ph type="title"/>
          </p:nvPr>
        </p:nvSpPr>
        <p:spPr/>
        <p:txBody>
          <a:bodyPr/>
          <a:lstStyle/>
          <a:p>
            <a:r>
              <a:rPr lang="en-CA" dirty="0" smtClean="0"/>
              <a:t>A Balancing Act</a:t>
            </a:r>
            <a:endParaRPr lang="en-CA" dirty="0"/>
          </a:p>
        </p:txBody>
      </p:sp>
      <p:sp>
        <p:nvSpPr>
          <p:cNvPr id="3" name="Content Placeholder 2"/>
          <p:cNvSpPr>
            <a:spLocks noGrp="1"/>
          </p:cNvSpPr>
          <p:nvPr>
            <p:ph idx="1"/>
          </p:nvPr>
        </p:nvSpPr>
        <p:spPr/>
        <p:txBody>
          <a:bodyPr/>
          <a:lstStyle/>
          <a:p>
            <a:r>
              <a:rPr lang="en-GB" dirty="0" smtClean="0"/>
              <a:t>In this way, the process of metabolism is really a balancing act involving two kinds of activities that go on at the same time:</a:t>
            </a:r>
          </a:p>
          <a:p>
            <a:pPr lvl="1"/>
            <a:r>
              <a:rPr lang="en-GB" dirty="0" smtClean="0"/>
              <a:t>The building up of body tissues and energy stores</a:t>
            </a:r>
          </a:p>
          <a:p>
            <a:pPr lvl="1"/>
            <a:r>
              <a:rPr lang="en-GB" dirty="0" smtClean="0"/>
              <a:t>The breaking down of body tissues and energy stores to generate more fuel for body functions</a:t>
            </a:r>
          </a:p>
          <a:p>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Anabolism</a:t>
            </a:r>
            <a:endParaRPr lang="en-CA" dirty="0"/>
          </a:p>
        </p:txBody>
      </p:sp>
      <p:sp>
        <p:nvSpPr>
          <p:cNvPr id="3" name="Content Placeholder 2"/>
          <p:cNvSpPr>
            <a:spLocks noGrp="1"/>
          </p:cNvSpPr>
          <p:nvPr>
            <p:ph idx="1"/>
          </p:nvPr>
        </p:nvSpPr>
        <p:spPr/>
        <p:txBody>
          <a:bodyPr/>
          <a:lstStyle/>
          <a:p>
            <a:r>
              <a:rPr lang="en-CA" b="1" dirty="0" smtClean="0"/>
              <a:t>Anabolism</a:t>
            </a:r>
            <a:r>
              <a:rPr lang="en-CA" dirty="0" smtClean="0"/>
              <a:t>, is all about building and storing.</a:t>
            </a:r>
          </a:p>
          <a:p>
            <a:endParaRPr lang="en-CA" dirty="0" smtClean="0"/>
          </a:p>
          <a:p>
            <a:r>
              <a:rPr lang="en-CA" dirty="0" smtClean="0"/>
              <a:t>It supports the growth of new cells, the maintenance of body tissues, and the storage of energy for use in the future. </a:t>
            </a:r>
          </a:p>
          <a:p>
            <a:r>
              <a:rPr lang="en-CA" dirty="0" smtClean="0"/>
              <a:t>During anabolism, small molecules are changed into larger, more complex molecules of carbohydrate, protein, and fat.</a:t>
            </a:r>
          </a:p>
          <a:p>
            <a:endParaRPr lang="en-C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448</TotalTime>
  <Words>942</Words>
  <Application>Microsoft Macintosh PowerPoint</Application>
  <PresentationFormat>On-screen Show (4:3)</PresentationFormat>
  <Paragraphs>76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Metabolism Basics</vt:lpstr>
      <vt:lpstr>PowerPoint Presentation</vt:lpstr>
      <vt:lpstr>What is it?</vt:lpstr>
      <vt:lpstr>PowerPoint Presentation</vt:lpstr>
      <vt:lpstr>How the process of metabolism works in humans: </vt:lpstr>
      <vt:lpstr>Enzymes</vt:lpstr>
      <vt:lpstr>PowerPoint Presentation</vt:lpstr>
      <vt:lpstr>A Balancing Act</vt:lpstr>
      <vt:lpstr>Anabolism</vt:lpstr>
      <vt:lpstr>Catabolism</vt:lpstr>
      <vt:lpstr>PowerPoint Presentation</vt:lpstr>
      <vt:lpstr>Anabolic or Catabolic?</vt:lpstr>
      <vt:lpstr>Storage and Usage of Calories</vt:lpstr>
      <vt:lpstr>Too much of a good thing?</vt:lpstr>
      <vt:lpstr>PowerPoint Presentation</vt:lpstr>
      <vt:lpstr>Metabolism Articles</vt:lpstr>
      <vt:lpstr>Nutrition and Metabolism</vt:lpstr>
      <vt:lpstr>PowerPoint Presentation</vt:lpstr>
      <vt:lpstr>Metabolism &amp; Weight Management</vt:lpstr>
      <vt:lpstr>PowerPoint Presentation</vt:lpstr>
      <vt:lpstr>Exercise &amp; Metabolism</vt:lpstr>
      <vt:lpstr>PowerPoint Presentation</vt:lpstr>
      <vt:lpstr>Metabolic Syndrome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 Basics</dc:title>
  <dc:creator>Amanda Smith2</dc:creator>
  <cp:lastModifiedBy>Mike Rotsma</cp:lastModifiedBy>
  <cp:revision>27</cp:revision>
  <dcterms:created xsi:type="dcterms:W3CDTF">2013-02-27T16:18:15Z</dcterms:created>
  <dcterms:modified xsi:type="dcterms:W3CDTF">2016-04-05T12:38:21Z</dcterms:modified>
</cp:coreProperties>
</file>