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90" r:id="rId5"/>
    <p:sldId id="291" r:id="rId6"/>
    <p:sldId id="260" r:id="rId7"/>
    <p:sldId id="261" r:id="rId8"/>
    <p:sldId id="262" r:id="rId9"/>
    <p:sldId id="293" r:id="rId10"/>
    <p:sldId id="294" r:id="rId11"/>
    <p:sldId id="295" r:id="rId12"/>
    <p:sldId id="296" r:id="rId13"/>
    <p:sldId id="297" r:id="rId14"/>
    <p:sldId id="308" r:id="rId15"/>
    <p:sldId id="298" r:id="rId16"/>
    <p:sldId id="264" r:id="rId17"/>
    <p:sldId id="265" r:id="rId18"/>
    <p:sldId id="266" r:id="rId19"/>
    <p:sldId id="267" r:id="rId20"/>
    <p:sldId id="300" r:id="rId21"/>
    <p:sldId id="301" r:id="rId22"/>
    <p:sldId id="302" r:id="rId23"/>
    <p:sldId id="269" r:id="rId24"/>
    <p:sldId id="307" r:id="rId25"/>
    <p:sldId id="303" r:id="rId26"/>
    <p:sldId id="304" r:id="rId27"/>
    <p:sldId id="305" r:id="rId28"/>
    <p:sldId id="306"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752BC-B20F-42F0-BBA2-7FF58D29B03B}" type="datetimeFigureOut">
              <a:rPr lang="en-CA" smtClean="0"/>
              <a:pPr/>
              <a:t>2016-03-07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8EFE1-8CBC-4368-9B8B-81DAD36C53CF}" type="slidenum">
              <a:rPr lang="en-CA" smtClean="0"/>
              <a:pPr/>
              <a:t>‹#›</a:t>
            </a:fld>
            <a:endParaRPr lang="en-CA"/>
          </a:p>
        </p:txBody>
      </p:sp>
    </p:spTree>
    <p:extLst>
      <p:ext uri="{BB962C8B-B14F-4D97-AF65-F5344CB8AC3E}">
        <p14:creationId xmlns:p14="http://schemas.microsoft.com/office/powerpoint/2010/main" val="251833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is measured in calories and allows your body to perform its many internal functions, such as digestion and heart beating. Energy allows you to move about and lead an active life. </a:t>
            </a:r>
            <a:endParaRPr lang="en-CA"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________________ are chemicals from food that your body uses to carry out functions, such as to build, maintain and repair tissues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They help carbohydrates, fats, and proteins do their work. There are 13 vitamins known to be required for good health. </a:t>
            </a:r>
            <a:r>
              <a:rPr lang="en-CA" sz="1200" u="sng" kern="1200" dirty="0" smtClean="0">
                <a:solidFill>
                  <a:schemeClr val="tx1"/>
                </a:solidFill>
                <a:latin typeface="+mn-lt"/>
                <a:ea typeface="+mn-ea"/>
                <a:cs typeface="+mn-cs"/>
              </a:rPr>
              <a:t>Water-Soluble Vitamins:</a:t>
            </a:r>
            <a:r>
              <a:rPr lang="en-CA" sz="1200" kern="1200" dirty="0" smtClean="0">
                <a:solidFill>
                  <a:schemeClr val="tx1"/>
                </a:solidFill>
                <a:latin typeface="+mn-lt"/>
                <a:ea typeface="+mn-ea"/>
                <a:cs typeface="+mn-cs"/>
              </a:rPr>
              <a:t> dissolve in water and pass easily through the blood stream (Vitamin </a:t>
            </a:r>
            <a:r>
              <a:rPr lang="en-CA" sz="1200" b="1" kern="1200" dirty="0" smtClean="0">
                <a:solidFill>
                  <a:schemeClr val="tx1"/>
                </a:solidFill>
                <a:latin typeface="+mn-lt"/>
                <a:ea typeface="+mn-ea"/>
                <a:cs typeface="+mn-cs"/>
              </a:rPr>
              <a:t>C</a:t>
            </a:r>
            <a:r>
              <a:rPr lang="en-CA" sz="1200" kern="1200" dirty="0" smtClean="0">
                <a:solidFill>
                  <a:schemeClr val="tx1"/>
                </a:solidFill>
                <a:latin typeface="+mn-lt"/>
                <a:ea typeface="+mn-ea"/>
                <a:cs typeface="+mn-cs"/>
              </a:rPr>
              <a:t> and the </a:t>
            </a:r>
            <a:r>
              <a:rPr lang="en-CA" sz="1200" b="1" kern="1200" dirty="0" smtClean="0">
                <a:solidFill>
                  <a:schemeClr val="tx1"/>
                </a:solidFill>
                <a:latin typeface="+mn-lt"/>
                <a:ea typeface="+mn-ea"/>
                <a:cs typeface="+mn-cs"/>
              </a:rPr>
              <a:t>B</a:t>
            </a:r>
            <a:r>
              <a:rPr lang="en-CA" sz="1200" kern="1200" dirty="0" smtClean="0">
                <a:solidFill>
                  <a:schemeClr val="tx1"/>
                </a:solidFill>
                <a:latin typeface="+mn-lt"/>
                <a:ea typeface="+mn-ea"/>
                <a:cs typeface="+mn-cs"/>
              </a:rPr>
              <a:t>-complex vitamins)</a:t>
            </a:r>
          </a:p>
          <a:p>
            <a:pPr lvl="0"/>
            <a:r>
              <a:rPr lang="en-CA" sz="1200" u="sng" kern="1200" dirty="0" smtClean="0">
                <a:solidFill>
                  <a:schemeClr val="tx1"/>
                </a:solidFill>
                <a:latin typeface="+mn-lt"/>
                <a:ea typeface="+mn-ea"/>
                <a:cs typeface="+mn-cs"/>
              </a:rPr>
              <a:t>Fat-Soluble Vitamins:</a:t>
            </a:r>
            <a:r>
              <a:rPr lang="en-CA" sz="1200" kern="1200" dirty="0" smtClean="0">
                <a:solidFill>
                  <a:schemeClr val="tx1"/>
                </a:solidFill>
                <a:latin typeface="+mn-lt"/>
                <a:ea typeface="+mn-ea"/>
                <a:cs typeface="+mn-cs"/>
              </a:rPr>
              <a:t> are absorbed and transported by fat (Vitamins </a:t>
            </a:r>
            <a:r>
              <a:rPr lang="en-CA" sz="1200" b="1" kern="1200" dirty="0" smtClean="0">
                <a:solidFill>
                  <a:schemeClr val="tx1"/>
                </a:solidFill>
                <a:latin typeface="+mn-lt"/>
                <a:ea typeface="+mn-ea"/>
                <a:cs typeface="+mn-cs"/>
              </a:rPr>
              <a:t>A, D, E, </a:t>
            </a:r>
            <a:r>
              <a:rPr lang="en-CA" sz="1200" kern="1200" dirty="0" smtClean="0">
                <a:solidFill>
                  <a:schemeClr val="tx1"/>
                </a:solidFill>
                <a:latin typeface="+mn-lt"/>
                <a:ea typeface="+mn-ea"/>
                <a:cs typeface="+mn-cs"/>
              </a:rPr>
              <a:t>and</a:t>
            </a:r>
            <a:r>
              <a:rPr lang="en-CA" sz="1200" b="1" kern="1200" dirty="0" smtClean="0">
                <a:solidFill>
                  <a:schemeClr val="tx1"/>
                </a:solidFill>
                <a:latin typeface="+mn-lt"/>
                <a:ea typeface="+mn-ea"/>
                <a:cs typeface="+mn-cs"/>
              </a:rPr>
              <a:t> K)</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41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Energy balance and weight </a:t>
            </a:r>
            <a:r>
              <a:rPr lang="en-US" sz="1200" b="1" kern="1200" dirty="0" smtClean="0">
                <a:solidFill>
                  <a:schemeClr val="tx1"/>
                </a:solidFill>
                <a:latin typeface="+mn-lt"/>
                <a:ea typeface="+mn-ea"/>
                <a:cs typeface="+mn-cs"/>
              </a:rPr>
              <a:t>maintenance</a:t>
            </a:r>
            <a:r>
              <a:rPr lang="en-US" sz="1200" kern="1200" dirty="0" smtClean="0">
                <a:solidFill>
                  <a:schemeClr val="tx1"/>
                </a:solidFill>
                <a:latin typeface="+mn-lt"/>
                <a:ea typeface="+mn-ea"/>
                <a:cs typeface="+mn-cs"/>
              </a:rPr>
              <a:t> occurs when: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 = _________________________</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energy </a:t>
            </a:r>
            <a:r>
              <a:rPr lang="en-US" sz="1200" b="1" kern="1200" dirty="0" smtClean="0">
                <a:solidFill>
                  <a:schemeClr val="tx1"/>
                </a:solidFill>
                <a:latin typeface="+mn-lt"/>
                <a:ea typeface="+mn-ea"/>
                <a:cs typeface="+mn-cs"/>
              </a:rPr>
              <a:t>IN</a:t>
            </a:r>
            <a:r>
              <a:rPr lang="en-US" sz="1200" kern="1200" dirty="0" smtClean="0">
                <a:solidFill>
                  <a:schemeClr val="tx1"/>
                </a:solidFill>
                <a:latin typeface="+mn-lt"/>
                <a:ea typeface="+mn-ea"/>
                <a:cs typeface="+mn-cs"/>
              </a:rPr>
              <a:t> than </a:t>
            </a:r>
            <a:r>
              <a:rPr lang="en-US" sz="1200" b="1" kern="1200" dirty="0" smtClean="0">
                <a:solidFill>
                  <a:schemeClr val="tx1"/>
                </a:solidFill>
                <a:latin typeface="+mn-lt"/>
                <a:ea typeface="+mn-ea"/>
                <a:cs typeface="+mn-cs"/>
              </a:rPr>
              <a:t>OUT</a:t>
            </a:r>
            <a:r>
              <a:rPr lang="en-US" sz="1200" kern="1200" dirty="0" smtClean="0">
                <a:solidFill>
                  <a:schemeClr val="tx1"/>
                </a:solidFill>
                <a:latin typeface="+mn-lt"/>
                <a:ea typeface="+mn-ea"/>
                <a:cs typeface="+mn-cs"/>
              </a:rPr>
              <a:t> over time = weight gain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energy </a:t>
            </a:r>
            <a:r>
              <a:rPr lang="en-US" sz="1200" b="1" kern="1200" dirty="0" smtClean="0">
                <a:solidFill>
                  <a:schemeClr val="tx1"/>
                </a:solidFill>
                <a:latin typeface="+mn-lt"/>
                <a:ea typeface="+mn-ea"/>
                <a:cs typeface="+mn-cs"/>
              </a:rPr>
              <a:t>OUT</a:t>
            </a:r>
            <a:r>
              <a:rPr lang="en-US" sz="1200" kern="1200" dirty="0" smtClean="0">
                <a:solidFill>
                  <a:schemeClr val="tx1"/>
                </a:solidFill>
                <a:latin typeface="+mn-lt"/>
                <a:ea typeface="+mn-ea"/>
                <a:cs typeface="+mn-cs"/>
              </a:rPr>
              <a:t> than </a:t>
            </a:r>
            <a:r>
              <a:rPr lang="en-US" sz="1200" b="1" kern="1200" dirty="0" smtClean="0">
                <a:solidFill>
                  <a:schemeClr val="tx1"/>
                </a:solidFill>
                <a:latin typeface="+mn-lt"/>
                <a:ea typeface="+mn-ea"/>
                <a:cs typeface="+mn-cs"/>
              </a:rPr>
              <a:t>IN</a:t>
            </a:r>
            <a:r>
              <a:rPr lang="en-US" sz="1200" kern="1200" dirty="0" smtClean="0">
                <a:solidFill>
                  <a:schemeClr val="tx1"/>
                </a:solidFill>
                <a:latin typeface="+mn-lt"/>
                <a:ea typeface="+mn-ea"/>
                <a:cs typeface="+mn-cs"/>
              </a:rPr>
              <a:t> over time = weight loss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The body’s main source of energy (fuel)</a:t>
            </a:r>
          </a:p>
          <a:p>
            <a:pPr lvl="0"/>
            <a:r>
              <a:rPr lang="en-CA" sz="1200" kern="1200" dirty="0" smtClean="0">
                <a:solidFill>
                  <a:schemeClr val="tx1"/>
                </a:solidFill>
                <a:latin typeface="+mn-lt"/>
                <a:ea typeface="+mn-ea"/>
                <a:cs typeface="+mn-cs"/>
              </a:rPr>
              <a:t>The brain requires a constant supply of carbohydrate to function</a:t>
            </a:r>
          </a:p>
          <a:p>
            <a:pPr lvl="0"/>
            <a:r>
              <a:rPr lang="en-CA" sz="1200" kern="1200" dirty="0" smtClean="0">
                <a:solidFill>
                  <a:schemeClr val="tx1"/>
                </a:solidFill>
                <a:latin typeface="+mn-lt"/>
                <a:ea typeface="+mn-ea"/>
                <a:cs typeface="+mn-cs"/>
              </a:rPr>
              <a:t>Excess carbohydrate is converted to and stored as fat</a:t>
            </a:r>
          </a:p>
          <a:p>
            <a:pPr lvl="0"/>
            <a:r>
              <a:rPr lang="en-CA" sz="1200" kern="1200" dirty="0" smtClean="0">
                <a:solidFill>
                  <a:schemeClr val="tx1"/>
                </a:solidFill>
                <a:latin typeface="+mn-lt"/>
                <a:ea typeface="+mn-ea"/>
                <a:cs typeface="+mn-cs"/>
              </a:rPr>
              <a:t>If you don’t eat enough </a:t>
            </a:r>
            <a:r>
              <a:rPr lang="en-CA" sz="1200" kern="1200" dirty="0" err="1" smtClean="0">
                <a:solidFill>
                  <a:schemeClr val="tx1"/>
                </a:solidFill>
                <a:latin typeface="+mn-lt"/>
                <a:ea typeface="+mn-ea"/>
                <a:cs typeface="+mn-cs"/>
              </a:rPr>
              <a:t>carbs</a:t>
            </a:r>
            <a:r>
              <a:rPr lang="en-CA" sz="1200" kern="1200" dirty="0" smtClean="0">
                <a:solidFill>
                  <a:schemeClr val="tx1"/>
                </a:solidFill>
                <a:latin typeface="+mn-lt"/>
                <a:ea typeface="+mn-ea"/>
                <a:cs typeface="+mn-cs"/>
              </a:rPr>
              <a:t>, your body will use the other _______________________ nutrients for ________________.</a:t>
            </a: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29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dirty="0" smtClean="0">
                <a:solidFill>
                  <a:schemeClr val="tx1"/>
                </a:solidFill>
                <a:latin typeface="+mn-lt"/>
                <a:ea typeface="+mn-ea"/>
                <a:cs typeface="+mn-cs"/>
              </a:rPr>
              <a:t> _____________________________________________________________</a:t>
            </a:r>
          </a:p>
        </p:txBody>
      </p:sp>
      <p:sp>
        <p:nvSpPr>
          <p:cNvPr id="4" name="Slide Number Placeholder 3"/>
          <p:cNvSpPr>
            <a:spLocks noGrp="1"/>
          </p:cNvSpPr>
          <p:nvPr>
            <p:ph type="sldNum" sz="quarter" idx="10"/>
          </p:nvPr>
        </p:nvSpPr>
        <p:spPr/>
        <p:txBody>
          <a:bodyPr/>
          <a:lstStyle/>
          <a:p>
            <a:fld id="{223536C1-D9DF-4C43-8260-3964CB29A71A}" type="slidenum">
              <a:rPr lang="en-CA" smtClean="0"/>
              <a:pPr/>
              <a:t>30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These sugars include: ____________________, _________________, _______________________</a:t>
            </a:r>
          </a:p>
          <a:p>
            <a:pPr lvl="0"/>
            <a:r>
              <a:rPr lang="en-CA" sz="1200" kern="1200" dirty="0" smtClean="0">
                <a:solidFill>
                  <a:schemeClr val="tx1"/>
                </a:solidFill>
                <a:latin typeface="+mn-lt"/>
                <a:ea typeface="+mn-ea"/>
                <a:cs typeface="+mn-cs"/>
              </a:rPr>
              <a:t>Examples of refined sugars:__________________________________</a:t>
            </a:r>
          </a:p>
          <a:p>
            <a:r>
              <a:rPr lang="en-CA" sz="1200" kern="1200" dirty="0" smtClean="0">
                <a:solidFill>
                  <a:schemeClr val="tx1"/>
                </a:solidFill>
                <a:latin typeface="+mn-lt"/>
                <a:ea typeface="+mn-ea"/>
                <a:cs typeface="+mn-cs"/>
              </a:rPr>
              <a:t>___________________________________________________________</a:t>
            </a:r>
          </a:p>
          <a:p>
            <a:pPr lvl="0"/>
            <a:r>
              <a:rPr lang="en-CA" sz="1200" kern="1200" dirty="0" smtClean="0">
                <a:solidFill>
                  <a:schemeClr val="tx1"/>
                </a:solidFill>
                <a:latin typeface="+mn-lt"/>
                <a:ea typeface="+mn-ea"/>
                <a:cs typeface="+mn-cs"/>
              </a:rPr>
              <a:t>Eating large amounts of sweetened foods can lead to ___________</a:t>
            </a:r>
          </a:p>
          <a:p>
            <a:r>
              <a:rPr lang="en-CA" sz="1200" kern="1200" dirty="0" smtClean="0">
                <a:solidFill>
                  <a:schemeClr val="tx1"/>
                </a:solidFill>
                <a:latin typeface="+mn-lt"/>
                <a:ea typeface="+mn-ea"/>
                <a:cs typeface="+mn-cs"/>
              </a:rPr>
              <a:t>_____________, which can contribute to health problems.</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Used to help the body grow and repair worn-out, damaged parts</a:t>
            </a:r>
          </a:p>
          <a:p>
            <a:pPr lvl="0"/>
            <a:r>
              <a:rPr lang="en-CA" sz="1200" kern="1200" dirty="0" smtClean="0">
                <a:solidFill>
                  <a:schemeClr val="tx1"/>
                </a:solidFill>
                <a:latin typeface="+mn-lt"/>
                <a:ea typeface="+mn-ea"/>
                <a:cs typeface="+mn-cs"/>
              </a:rPr>
              <a:t>The ‘building blocks’ of the body – made up of chains of chemical building blocks called __________ __________ that are attached together in a long string</a:t>
            </a:r>
          </a:p>
          <a:p>
            <a:pPr lvl="0"/>
            <a:r>
              <a:rPr lang="en-CA" sz="1200" kern="1200" dirty="0" smtClean="0">
                <a:solidFill>
                  <a:schemeClr val="tx1"/>
                </a:solidFill>
                <a:latin typeface="+mn-lt"/>
                <a:ea typeface="+mn-ea"/>
                <a:cs typeface="+mn-cs"/>
              </a:rPr>
              <a:t>Helps us fight disease</a:t>
            </a:r>
          </a:p>
          <a:p>
            <a:pPr lvl="0"/>
            <a:r>
              <a:rPr lang="en-CA" sz="1200" kern="1200" dirty="0" smtClean="0">
                <a:solidFill>
                  <a:schemeClr val="tx1"/>
                </a:solidFill>
                <a:latin typeface="+mn-lt"/>
                <a:ea typeface="+mn-ea"/>
                <a:cs typeface="+mn-cs"/>
              </a:rPr>
              <a:t>If you do not consume enough carbohydrates and fat, the body will use protein for energy</a:t>
            </a: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33</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Fat becomes a dietary problem when people consume too much of it. Doing so can increase the risk of illness, such as __________________ and _________________</a:t>
            </a:r>
          </a:p>
          <a:p>
            <a:pPr lvl="0"/>
            <a:r>
              <a:rPr lang="en-CA" sz="1200" kern="1200" dirty="0" smtClean="0">
                <a:solidFill>
                  <a:schemeClr val="tx1"/>
                </a:solidFill>
                <a:latin typeface="+mn-lt"/>
                <a:ea typeface="+mn-ea"/>
                <a:cs typeface="+mn-cs"/>
              </a:rPr>
              <a:t>Ways to limit use of fat are: _______________________________, __________________________________________</a:t>
            </a: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35</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Delivers nutrients to cells </a:t>
            </a:r>
          </a:p>
          <a:p>
            <a:pPr lvl="0"/>
            <a:r>
              <a:rPr lang="en-CA" sz="1200" kern="1200" dirty="0" smtClean="0">
                <a:solidFill>
                  <a:schemeClr val="tx1"/>
                </a:solidFill>
                <a:latin typeface="+mn-lt"/>
                <a:ea typeface="+mn-ea"/>
                <a:cs typeface="+mn-cs"/>
              </a:rPr>
              <a:t>Helps keep our body temperature normal</a:t>
            </a:r>
          </a:p>
          <a:p>
            <a:pPr lvl="0"/>
            <a:r>
              <a:rPr lang="en-CA" sz="1200" kern="1200" dirty="0" smtClean="0">
                <a:solidFill>
                  <a:schemeClr val="tx1"/>
                </a:solidFill>
                <a:latin typeface="+mn-lt"/>
                <a:ea typeface="+mn-ea"/>
                <a:cs typeface="+mn-cs"/>
              </a:rPr>
              <a:t>Lubricates joints</a:t>
            </a:r>
          </a:p>
          <a:p>
            <a:pPr lvl="0"/>
            <a:r>
              <a:rPr lang="en-CA" sz="1200" kern="1200" dirty="0" smtClean="0">
                <a:solidFill>
                  <a:schemeClr val="tx1"/>
                </a:solidFill>
                <a:latin typeface="+mn-lt"/>
                <a:ea typeface="+mn-ea"/>
                <a:cs typeface="+mn-cs"/>
              </a:rPr>
              <a:t>Acts as a shock absorber in our eyes, spinal cord, and joints</a:t>
            </a:r>
          </a:p>
          <a:p>
            <a:pPr lvl="0"/>
            <a:r>
              <a:rPr lang="en-CA" sz="1200" kern="1200" dirty="0" smtClean="0">
                <a:solidFill>
                  <a:schemeClr val="tx1"/>
                </a:solidFill>
                <a:latin typeface="+mn-lt"/>
                <a:ea typeface="+mn-ea"/>
                <a:cs typeface="+mn-cs"/>
              </a:rPr>
              <a:t>Helps our body flush out waste materials</a:t>
            </a:r>
          </a:p>
          <a:p>
            <a:endParaRPr lang="en-CA" dirty="0"/>
          </a:p>
        </p:txBody>
      </p:sp>
      <p:sp>
        <p:nvSpPr>
          <p:cNvPr id="4" name="Slide Number Placeholder 3"/>
          <p:cNvSpPr>
            <a:spLocks noGrp="1"/>
          </p:cNvSpPr>
          <p:nvPr>
            <p:ph type="sldNum" sz="quarter" idx="10"/>
          </p:nvPr>
        </p:nvSpPr>
        <p:spPr/>
        <p:txBody>
          <a:bodyPr/>
          <a:lstStyle/>
          <a:p>
            <a:fld id="{223536C1-D9DF-4C43-8260-3964CB29A71A}" type="slidenum">
              <a:rPr lang="en-CA" smtClean="0"/>
              <a:pPr/>
              <a:t>39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65513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405383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292718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286501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163523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152356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2731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91538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179279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173264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411E0-8193-42F5-8B26-7C06D725BF39}" type="datetimeFigureOut">
              <a:rPr lang="en-CA" smtClean="0"/>
              <a:pPr/>
              <a:t>2016-03-07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286895-94F6-4C62-9B1F-F5B506A1919F}" type="slidenum">
              <a:rPr lang="en-CA" smtClean="0"/>
              <a:pPr/>
              <a:t>‹#›</a:t>
            </a:fld>
            <a:endParaRPr lang="en-CA"/>
          </a:p>
        </p:txBody>
      </p:sp>
    </p:spTree>
    <p:extLst>
      <p:ext uri="{BB962C8B-B14F-4D97-AF65-F5344CB8AC3E}">
        <p14:creationId xmlns:p14="http://schemas.microsoft.com/office/powerpoint/2010/main" val="2398917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411E0-8193-42F5-8B26-7C06D725BF39}" type="datetimeFigureOut">
              <a:rPr lang="en-CA" smtClean="0"/>
              <a:pPr/>
              <a:t>2016-03-07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86895-94F6-4C62-9B1F-F5B506A1919F}" type="slidenum">
              <a:rPr lang="en-CA" smtClean="0"/>
              <a:pPr/>
              <a:t>‹#›</a:t>
            </a:fld>
            <a:endParaRPr lang="en-CA"/>
          </a:p>
        </p:txBody>
      </p:sp>
    </p:spTree>
    <p:extLst>
      <p:ext uri="{BB962C8B-B14F-4D97-AF65-F5344CB8AC3E}">
        <p14:creationId xmlns:p14="http://schemas.microsoft.com/office/powerpoint/2010/main" val="300821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http://www.childrenfirst.nhs.uk/teens/images/healthyeating/vitamins.jp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1470025"/>
          </a:xfrm>
        </p:spPr>
        <p:txBody>
          <a:bodyPr>
            <a:noAutofit/>
          </a:bodyPr>
          <a:lstStyle/>
          <a:p>
            <a:r>
              <a:rPr lang="en-CA" sz="4000" b="1" dirty="0">
                <a:latin typeface="Hobo Std" pitchFamily="34" charset="0"/>
              </a:rPr>
              <a:t>UNIT </a:t>
            </a:r>
            <a:r>
              <a:rPr lang="en-CA" sz="4000" b="1" dirty="0" smtClean="0">
                <a:latin typeface="Hobo Std" pitchFamily="34" charset="0"/>
              </a:rPr>
              <a:t>3</a:t>
            </a:r>
            <a:br>
              <a:rPr lang="en-CA" sz="4000" b="1" dirty="0" smtClean="0">
                <a:latin typeface="Hobo Std" pitchFamily="34" charset="0"/>
              </a:rPr>
            </a:br>
            <a:r>
              <a:rPr lang="en-CA" sz="4000" dirty="0" smtClean="0">
                <a:latin typeface="Hobo Std" pitchFamily="34" charset="0"/>
              </a:rPr>
              <a:t>Introduction to Nutrition </a:t>
            </a:r>
            <a:br>
              <a:rPr lang="en-CA" sz="4000" dirty="0" smtClean="0">
                <a:latin typeface="Hobo Std" pitchFamily="34" charset="0"/>
              </a:rPr>
            </a:br>
            <a:r>
              <a:rPr lang="en-CA" sz="4000" dirty="0" smtClean="0">
                <a:latin typeface="Hobo Std" pitchFamily="34" charset="0"/>
              </a:rPr>
              <a:t>&amp; The </a:t>
            </a:r>
            <a:r>
              <a:rPr lang="en-CA" sz="4000" dirty="0">
                <a:latin typeface="Hobo Std" pitchFamily="34" charset="0"/>
              </a:rPr>
              <a:t>Nutrients</a:t>
            </a:r>
            <a:r>
              <a:rPr lang="en-CA" sz="4800" dirty="0">
                <a:latin typeface="Bertram LET" pitchFamily="2" charset="0"/>
              </a:rPr>
              <a:t/>
            </a:r>
            <a:br>
              <a:rPr lang="en-CA" sz="4800" dirty="0">
                <a:latin typeface="Bertram LET" pitchFamily="2" charset="0"/>
              </a:rPr>
            </a:br>
            <a:endParaRPr lang="en-CA" sz="4500" dirty="0">
              <a:latin typeface="Bertram LET" pitchFamily="2" charset="0"/>
            </a:endParaRPr>
          </a:p>
        </p:txBody>
      </p:sp>
      <p:sp>
        <p:nvSpPr>
          <p:cNvPr id="3" name="Subtitle 2"/>
          <p:cNvSpPr>
            <a:spLocks noGrp="1"/>
          </p:cNvSpPr>
          <p:nvPr>
            <p:ph type="subTitle" idx="1"/>
          </p:nvPr>
        </p:nvSpPr>
        <p:spPr/>
        <p:txBody>
          <a:bodyPr>
            <a:normAutofit fontScale="92500" lnSpcReduction="20000"/>
          </a:bodyPr>
          <a:lstStyle/>
          <a:p>
            <a:endParaRPr lang="en-CA" dirty="0">
              <a:solidFill>
                <a:schemeClr val="tx1"/>
              </a:solidFill>
              <a:latin typeface="Bertram LET" pitchFamily="2" charset="0"/>
            </a:endParaRPr>
          </a:p>
          <a:p>
            <a:r>
              <a:rPr lang="en-CA" b="1" dirty="0">
                <a:solidFill>
                  <a:schemeClr val="accent6"/>
                </a:solidFill>
              </a:rPr>
              <a:t>The ‘Meat &amp; Potatoes’ of Nutrition </a:t>
            </a:r>
            <a:r>
              <a:rPr lang="en-CA" b="1" dirty="0">
                <a:solidFill>
                  <a:schemeClr val="accent6"/>
                </a:solidFill>
                <a:sym typeface="Wingdings" pitchFamily="2" charset="2"/>
              </a:rPr>
              <a:t></a:t>
            </a:r>
            <a:r>
              <a:rPr lang="en-CA" b="1" dirty="0">
                <a:solidFill>
                  <a:schemeClr val="accent6"/>
                </a:solidFill>
              </a:rPr>
              <a:t/>
            </a:r>
            <a:br>
              <a:rPr lang="en-CA" b="1" dirty="0">
                <a:solidFill>
                  <a:schemeClr val="accent6"/>
                </a:solidFill>
              </a:rPr>
            </a:br>
            <a:r>
              <a:rPr lang="en-CA" dirty="0">
                <a:solidFill>
                  <a:schemeClr val="accent6"/>
                </a:solidFill>
                <a:latin typeface="Bertram LET" pitchFamily="2" charset="0"/>
              </a:rPr>
              <a:t/>
            </a:r>
            <a:br>
              <a:rPr lang="en-CA" dirty="0">
                <a:solidFill>
                  <a:schemeClr val="accent6"/>
                </a:solidFill>
                <a:latin typeface="Bertram LET" pitchFamily="2" charset="0"/>
              </a:rPr>
            </a:br>
            <a:endParaRPr lang="en-CA" dirty="0" smtClean="0">
              <a:solidFill>
                <a:schemeClr val="accent6"/>
              </a:solidFill>
            </a:endParaRPr>
          </a:p>
        </p:txBody>
      </p:sp>
    </p:spTree>
    <p:extLst>
      <p:ext uri="{BB962C8B-B14F-4D97-AF65-F5344CB8AC3E}">
        <p14:creationId xmlns:p14="http://schemas.microsoft.com/office/powerpoint/2010/main" val="2159285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Harris-Benedict Formula</a:t>
            </a:r>
            <a:endParaRPr lang="en-CA" dirty="0"/>
          </a:p>
        </p:txBody>
      </p:sp>
      <p:sp>
        <p:nvSpPr>
          <p:cNvPr id="3" name="Content Placeholder 2"/>
          <p:cNvSpPr>
            <a:spLocks noGrp="1"/>
          </p:cNvSpPr>
          <p:nvPr>
            <p:ph idx="1"/>
          </p:nvPr>
        </p:nvSpPr>
        <p:spPr/>
        <p:txBody>
          <a:bodyPr>
            <a:normAutofit fontScale="85000" lnSpcReduction="20000"/>
          </a:bodyPr>
          <a:lstStyle/>
          <a:p>
            <a:r>
              <a:rPr lang="en-CA" dirty="0"/>
              <a:t>1. Calculate your BMR (basal metabolic rate):</a:t>
            </a:r>
          </a:p>
          <a:p>
            <a:pPr lvl="1"/>
            <a:r>
              <a:rPr lang="en-CA" dirty="0"/>
              <a:t>Women: BMR = 655 + ( 4.35 x weight in pounds ) + ( 4.7 x height in inches ) - ( 4.7 x age in years )</a:t>
            </a:r>
          </a:p>
          <a:p>
            <a:pPr lvl="1"/>
            <a:r>
              <a:rPr lang="en-CA" dirty="0"/>
              <a:t>Men: BMR = 66 + ( 6.23 x weight in pounds ) + ( 12.7 x height in inches ) - ( 6.8 x age in years </a:t>
            </a:r>
            <a:r>
              <a:rPr lang="en-CA" dirty="0" smtClean="0"/>
              <a:t>)</a:t>
            </a:r>
          </a:p>
          <a:p>
            <a:pPr marL="457200" lvl="1" indent="0">
              <a:buNone/>
            </a:pPr>
            <a:endParaRPr lang="en-CA" dirty="0" smtClean="0"/>
          </a:p>
          <a:p>
            <a:r>
              <a:rPr lang="en-CA" dirty="0" smtClean="0"/>
              <a:t>Work through how to calculate your Basal Metabolic Rate (BMR).</a:t>
            </a:r>
          </a:p>
          <a:p>
            <a:endParaRPr lang="en-CA" dirty="0" smtClean="0"/>
          </a:p>
          <a:p>
            <a:r>
              <a:rPr lang="en-CA" dirty="0" smtClean="0"/>
              <a:t>This number of calories at the end is how many calories your body would need to </a:t>
            </a:r>
            <a:r>
              <a:rPr lang="en-CA" b="1" u="sng" dirty="0" smtClean="0"/>
              <a:t>stay in bed all day</a:t>
            </a:r>
            <a:r>
              <a:rPr lang="en-CA" dirty="0" smtClean="0"/>
              <a:t>. It does not include walking, exercise, or moving at all.</a:t>
            </a:r>
          </a:p>
          <a:p>
            <a:endParaRPr lang="en-CA" dirty="0" smtClean="0"/>
          </a:p>
        </p:txBody>
      </p:sp>
    </p:spTree>
    <p:extLst>
      <p:ext uri="{BB962C8B-B14F-4D97-AF65-F5344CB8AC3E}">
        <p14:creationId xmlns:p14="http://schemas.microsoft.com/office/powerpoint/2010/main" val="132075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 in Your Level of Activity</a:t>
            </a:r>
            <a:endParaRPr lang="en-CA" dirty="0"/>
          </a:p>
        </p:txBody>
      </p:sp>
      <p:sp>
        <p:nvSpPr>
          <p:cNvPr id="3" name="Content Placeholder 2"/>
          <p:cNvSpPr>
            <a:spLocks noGrp="1"/>
          </p:cNvSpPr>
          <p:nvPr>
            <p:ph idx="1"/>
          </p:nvPr>
        </p:nvSpPr>
        <p:spPr>
          <a:xfrm>
            <a:off x="214282" y="1285860"/>
            <a:ext cx="8715436" cy="5286412"/>
          </a:xfrm>
        </p:spPr>
        <p:txBody>
          <a:bodyPr>
            <a:normAutofit fontScale="70000" lnSpcReduction="20000"/>
          </a:bodyPr>
          <a:lstStyle/>
          <a:p>
            <a:r>
              <a:rPr lang="en-CA" dirty="0" smtClean="0">
                <a:latin typeface="Tahoma" pitchFamily="34" charset="0"/>
                <a:cs typeface="Tahoma" pitchFamily="34" charset="0"/>
              </a:rPr>
              <a:t>Multiply the number of calories you got from the previous calculation by the number next to the level of activity that suits you best.</a:t>
            </a:r>
          </a:p>
          <a:p>
            <a:pPr>
              <a:buNone/>
            </a:pPr>
            <a:endParaRPr lang="en-CA" b="1" dirty="0" smtClean="0">
              <a:latin typeface="Tahoma" pitchFamily="34" charset="0"/>
              <a:cs typeface="Tahoma" pitchFamily="34" charset="0"/>
            </a:endParaRPr>
          </a:p>
          <a:p>
            <a:pPr lvl="1"/>
            <a:r>
              <a:rPr lang="en-CA" dirty="0" smtClean="0">
                <a:latin typeface="Tahoma" pitchFamily="34" charset="0"/>
                <a:cs typeface="Tahoma" pitchFamily="34" charset="0"/>
              </a:rPr>
              <a:t>If you are sedentary (little or no exercise) : </a:t>
            </a:r>
            <a:r>
              <a:rPr lang="en-CA" b="1" dirty="0" smtClean="0">
                <a:latin typeface="Tahoma" pitchFamily="34" charset="0"/>
                <a:cs typeface="Tahoma" pitchFamily="34" charset="0"/>
              </a:rPr>
              <a:t>BMR x 1.2 </a:t>
            </a:r>
          </a:p>
          <a:p>
            <a:endParaRPr lang="en-CA" dirty="0" smtClean="0">
              <a:latin typeface="Tahoma" pitchFamily="34" charset="0"/>
              <a:cs typeface="Tahoma" pitchFamily="34" charset="0"/>
            </a:endParaRPr>
          </a:p>
          <a:p>
            <a:pPr lvl="1"/>
            <a:r>
              <a:rPr lang="en-CA" dirty="0" smtClean="0">
                <a:latin typeface="Tahoma" pitchFamily="34" charset="0"/>
                <a:cs typeface="Tahoma" pitchFamily="34" charset="0"/>
              </a:rPr>
              <a:t>If you are lightly active (light exercise/sports 1-3 days/week) : </a:t>
            </a:r>
            <a:r>
              <a:rPr lang="en-CA" b="1" dirty="0" smtClean="0">
                <a:latin typeface="Tahoma" pitchFamily="34" charset="0"/>
                <a:cs typeface="Tahoma" pitchFamily="34" charset="0"/>
              </a:rPr>
              <a:t>BMR x 1.375 </a:t>
            </a:r>
          </a:p>
          <a:p>
            <a:endParaRPr lang="en-CA" dirty="0" smtClean="0">
              <a:latin typeface="Tahoma" pitchFamily="34" charset="0"/>
              <a:cs typeface="Tahoma" pitchFamily="34" charset="0"/>
            </a:endParaRPr>
          </a:p>
          <a:p>
            <a:pPr lvl="1"/>
            <a:r>
              <a:rPr lang="en-CA" dirty="0" smtClean="0">
                <a:latin typeface="Tahoma" pitchFamily="34" charset="0"/>
                <a:cs typeface="Tahoma" pitchFamily="34" charset="0"/>
              </a:rPr>
              <a:t>If you are moderately active (moderate exercise/sports 3-5 days/week): </a:t>
            </a:r>
            <a:r>
              <a:rPr lang="en-CA" b="1" dirty="0" smtClean="0">
                <a:latin typeface="Tahoma" pitchFamily="34" charset="0"/>
                <a:cs typeface="Tahoma" pitchFamily="34" charset="0"/>
              </a:rPr>
              <a:t>BMR x 1.55 </a:t>
            </a:r>
          </a:p>
          <a:p>
            <a:endParaRPr lang="en-CA" dirty="0" smtClean="0">
              <a:latin typeface="Tahoma" pitchFamily="34" charset="0"/>
              <a:cs typeface="Tahoma" pitchFamily="34" charset="0"/>
            </a:endParaRPr>
          </a:p>
          <a:p>
            <a:pPr lvl="1"/>
            <a:r>
              <a:rPr lang="en-CA" dirty="0" smtClean="0">
                <a:latin typeface="Tahoma" pitchFamily="34" charset="0"/>
                <a:cs typeface="Tahoma" pitchFamily="34" charset="0"/>
              </a:rPr>
              <a:t>If you are very active (hard exercise/sports 6-7 days a week): </a:t>
            </a:r>
            <a:r>
              <a:rPr lang="en-CA" b="1" dirty="0" smtClean="0">
                <a:latin typeface="Tahoma" pitchFamily="34" charset="0"/>
                <a:cs typeface="Tahoma" pitchFamily="34" charset="0"/>
              </a:rPr>
              <a:t>BMR x 1.725 </a:t>
            </a:r>
          </a:p>
          <a:p>
            <a:endParaRPr lang="en-CA" dirty="0" smtClean="0">
              <a:latin typeface="Tahoma" pitchFamily="34" charset="0"/>
              <a:cs typeface="Tahoma" pitchFamily="34" charset="0"/>
            </a:endParaRPr>
          </a:p>
          <a:p>
            <a:pPr lvl="1"/>
            <a:r>
              <a:rPr lang="en-CA" dirty="0" smtClean="0">
                <a:latin typeface="Tahoma" pitchFamily="34" charset="0"/>
                <a:cs typeface="Tahoma" pitchFamily="34" charset="0"/>
              </a:rPr>
              <a:t>If you are extra active (very hard exercise/sports &amp; physical job or 2x training) : </a:t>
            </a:r>
            <a:r>
              <a:rPr lang="en-CA" b="1" dirty="0" smtClean="0">
                <a:latin typeface="Tahoma" pitchFamily="34" charset="0"/>
                <a:cs typeface="Tahoma" pitchFamily="34" charset="0"/>
              </a:rPr>
              <a:t>BMR x 1.9 </a:t>
            </a:r>
            <a:endParaRPr lang="en-CA" b="1" dirty="0">
              <a:latin typeface="Tahoma" pitchFamily="34" charset="0"/>
              <a:cs typeface="Tahoma" pitchFamily="34" charset="0"/>
            </a:endParaRPr>
          </a:p>
        </p:txBody>
      </p:sp>
    </p:spTree>
    <p:extLst>
      <p:ext uri="{BB962C8B-B14F-4D97-AF65-F5344CB8AC3E}">
        <p14:creationId xmlns:p14="http://schemas.microsoft.com/office/powerpoint/2010/main" val="397404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After doing these calculations...</a:t>
            </a:r>
            <a:endParaRPr lang="en-CA" dirty="0"/>
          </a:p>
        </p:txBody>
      </p:sp>
      <p:sp>
        <p:nvSpPr>
          <p:cNvPr id="3" name="Content Placeholder 2"/>
          <p:cNvSpPr>
            <a:spLocks noGrp="1"/>
          </p:cNvSpPr>
          <p:nvPr>
            <p:ph idx="1"/>
          </p:nvPr>
        </p:nvSpPr>
        <p:spPr/>
        <p:txBody>
          <a:bodyPr/>
          <a:lstStyle/>
          <a:p>
            <a:r>
              <a:rPr lang="en-CA" dirty="0" smtClean="0"/>
              <a:t>This is the total number of calories you need in order to </a:t>
            </a:r>
            <a:r>
              <a:rPr lang="en-CA" b="1" u="sng" dirty="0" smtClean="0"/>
              <a:t>maintain</a:t>
            </a:r>
            <a:r>
              <a:rPr lang="en-CA" dirty="0" smtClean="0"/>
              <a:t> your current weight.</a:t>
            </a:r>
          </a:p>
          <a:p>
            <a:endParaRPr lang="en-CA" dirty="0" smtClean="0"/>
          </a:p>
          <a:p>
            <a:r>
              <a:rPr lang="en-CA" dirty="0" smtClean="0"/>
              <a:t>How could you use this formula if you wanted to:</a:t>
            </a:r>
          </a:p>
          <a:p>
            <a:pPr lvl="1"/>
            <a:r>
              <a:rPr lang="en-CA" dirty="0" smtClean="0"/>
              <a:t>Gain weight?</a:t>
            </a:r>
          </a:p>
          <a:p>
            <a:pPr lvl="1"/>
            <a:r>
              <a:rPr lang="en-CA" dirty="0" smtClean="0"/>
              <a:t>Lose weight?</a:t>
            </a:r>
            <a:endParaRPr lang="en-CA" dirty="0"/>
          </a:p>
        </p:txBody>
      </p:sp>
    </p:spTree>
    <p:extLst>
      <p:ext uri="{BB962C8B-B14F-4D97-AF65-F5344CB8AC3E}">
        <p14:creationId xmlns:p14="http://schemas.microsoft.com/office/powerpoint/2010/main" val="409067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Body Mass Index (BMI)</a:t>
            </a:r>
            <a:endParaRPr lang="en-CA" dirty="0"/>
          </a:p>
        </p:txBody>
      </p:sp>
      <p:sp>
        <p:nvSpPr>
          <p:cNvPr id="3" name="Content Placeholder 2"/>
          <p:cNvSpPr>
            <a:spLocks noGrp="1"/>
          </p:cNvSpPr>
          <p:nvPr>
            <p:ph idx="1"/>
          </p:nvPr>
        </p:nvSpPr>
        <p:spPr/>
        <p:txBody>
          <a:bodyPr/>
          <a:lstStyle/>
          <a:p>
            <a:r>
              <a:rPr lang="en-CA" dirty="0" smtClean="0"/>
              <a:t>On your handout</a:t>
            </a:r>
          </a:p>
          <a:p>
            <a:pPr>
              <a:buNone/>
            </a:pPr>
            <a:endParaRPr lang="en-CA" dirty="0" smtClean="0"/>
          </a:p>
          <a:p>
            <a:r>
              <a:rPr lang="en-CA" dirty="0" smtClean="0"/>
              <a:t>Use BMI Index only when finished growing (18-20 years old for males, 17-18 for females)</a:t>
            </a:r>
          </a:p>
          <a:p>
            <a:endParaRPr lang="en-CA" dirty="0" smtClean="0"/>
          </a:p>
          <a:p>
            <a:r>
              <a:rPr lang="en-CA" dirty="0" smtClean="0"/>
              <a:t>It is only a GUIDELINE. Very muscular people can be found in the overweight category sometimes!</a:t>
            </a:r>
            <a:endParaRPr lang="en-CA" dirty="0"/>
          </a:p>
        </p:txBody>
      </p:sp>
    </p:spTree>
    <p:extLst>
      <p:ext uri="{BB962C8B-B14F-4D97-AF65-F5344CB8AC3E}">
        <p14:creationId xmlns:p14="http://schemas.microsoft.com/office/powerpoint/2010/main" val="1386118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descr="http://www.graceandstrengthdiet.com/wp-content/uploads/2012/10/grace-and-strength-lifestyle-body-mass-index-chart-b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394"/>
            <a:ext cx="8292752" cy="678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3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Remember the food guide....</a:t>
            </a:r>
            <a:endParaRPr lang="en-CA" dirty="0"/>
          </a:p>
        </p:txBody>
      </p:sp>
      <p:sp>
        <p:nvSpPr>
          <p:cNvPr id="3" name="Content Placeholder 2"/>
          <p:cNvSpPr>
            <a:spLocks noGrp="1"/>
          </p:cNvSpPr>
          <p:nvPr>
            <p:ph idx="1"/>
          </p:nvPr>
        </p:nvSpPr>
        <p:spPr>
          <a:xfrm>
            <a:off x="457200" y="1600200"/>
            <a:ext cx="8401080" cy="2828932"/>
          </a:xfrm>
        </p:spPr>
        <p:txBody>
          <a:bodyPr/>
          <a:lstStyle/>
          <a:p>
            <a:r>
              <a:rPr lang="en-CA" dirty="0" smtClean="0"/>
              <a:t>The food guide is based off of the six essential nutrients!</a:t>
            </a:r>
          </a:p>
          <a:p>
            <a:r>
              <a:rPr lang="en-CA" dirty="0" smtClean="0"/>
              <a:t>It is just in a ‘friendlier’ format for the general public.</a:t>
            </a:r>
            <a:endParaRPr lang="en-CA" dirty="0"/>
          </a:p>
        </p:txBody>
      </p:sp>
      <p:pic>
        <p:nvPicPr>
          <p:cNvPr id="37890" name="Picture 2" descr="http://diettired.com/blog/wp-content/uploads/2008/08/image1.png"/>
          <p:cNvPicPr>
            <a:picLocks noChangeAspect="1" noChangeArrowheads="1"/>
          </p:cNvPicPr>
          <p:nvPr/>
        </p:nvPicPr>
        <p:blipFill>
          <a:blip r:embed="rId2" cstate="print"/>
          <a:srcRect/>
          <a:stretch>
            <a:fillRect/>
          </a:stretch>
        </p:blipFill>
        <p:spPr bwMode="auto">
          <a:xfrm>
            <a:off x="2714612" y="3143248"/>
            <a:ext cx="4929222" cy="3504369"/>
          </a:xfrm>
          <a:prstGeom prst="rect">
            <a:avLst/>
          </a:prstGeom>
          <a:noFill/>
        </p:spPr>
      </p:pic>
    </p:spTree>
    <p:extLst>
      <p:ext uri="{BB962C8B-B14F-4D97-AF65-F5344CB8AC3E}">
        <p14:creationId xmlns:p14="http://schemas.microsoft.com/office/powerpoint/2010/main" val="3145860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147248" cy="1858218"/>
          </a:xfrm>
        </p:spPr>
        <p:txBody>
          <a:bodyPr>
            <a:normAutofit fontScale="90000"/>
          </a:bodyPr>
          <a:lstStyle/>
          <a:p>
            <a:r>
              <a:rPr lang="en-CA" sz="5300" dirty="0" smtClean="0">
                <a:latin typeface="Hobo Std" pitchFamily="34" charset="0"/>
              </a:rPr>
              <a:t>What are the 6 Main Types of Nutrients?</a:t>
            </a:r>
            <a:r>
              <a:rPr lang="en-CA" dirty="0" smtClean="0"/>
              <a:t/>
            </a:r>
            <a:br>
              <a:rPr lang="en-CA" dirty="0" smtClean="0"/>
            </a:br>
            <a:r>
              <a:rPr lang="en-CA" dirty="0" smtClean="0"/>
              <a:t/>
            </a:r>
            <a:br>
              <a:rPr lang="en-CA" dirty="0" smtClean="0"/>
            </a:br>
            <a:r>
              <a:rPr lang="en-CA" sz="3600" u="sng" dirty="0" smtClean="0"/>
              <a:t>Complete word scramble:</a:t>
            </a:r>
            <a:r>
              <a:rPr lang="en-CA" dirty="0" smtClean="0"/>
              <a:t/>
            </a:r>
            <a:br>
              <a:rPr lang="en-CA" dirty="0" smtClean="0"/>
            </a:br>
            <a:endParaRPr lang="en-CA" dirty="0"/>
          </a:p>
        </p:txBody>
      </p:sp>
      <p:sp>
        <p:nvSpPr>
          <p:cNvPr id="3" name="Content Placeholder 2"/>
          <p:cNvSpPr>
            <a:spLocks noGrp="1"/>
          </p:cNvSpPr>
          <p:nvPr>
            <p:ph idx="1"/>
          </p:nvPr>
        </p:nvSpPr>
        <p:spPr>
          <a:xfrm>
            <a:off x="467544" y="2332037"/>
            <a:ext cx="8229600" cy="4525963"/>
          </a:xfrm>
        </p:spPr>
        <p:txBody>
          <a:bodyPr>
            <a:normAutofit/>
          </a:bodyPr>
          <a:lstStyle/>
          <a:p>
            <a:pPr marL="514350" indent="-514350" algn="ctr">
              <a:buNone/>
            </a:pPr>
            <a:endParaRPr lang="en-CA" dirty="0" smtClean="0"/>
          </a:p>
          <a:p>
            <a:pPr marL="514350" indent="-514350" algn="ctr">
              <a:buNone/>
            </a:pPr>
            <a:r>
              <a:rPr lang="en-CA" dirty="0" smtClean="0"/>
              <a:t>Carbohydrates</a:t>
            </a:r>
          </a:p>
          <a:p>
            <a:pPr marL="514350" indent="-514350" algn="ctr">
              <a:buNone/>
            </a:pPr>
            <a:r>
              <a:rPr lang="en-CA" dirty="0" smtClean="0"/>
              <a:t>Proteins</a:t>
            </a:r>
          </a:p>
          <a:p>
            <a:pPr marL="514350" indent="-514350" algn="ctr">
              <a:buNone/>
            </a:pPr>
            <a:r>
              <a:rPr lang="en-CA" dirty="0" smtClean="0"/>
              <a:t>Fats</a:t>
            </a:r>
          </a:p>
          <a:p>
            <a:pPr marL="514350" indent="-514350" algn="ctr">
              <a:buNone/>
            </a:pPr>
            <a:r>
              <a:rPr lang="en-CA" dirty="0" smtClean="0"/>
              <a:t>Vitamins</a:t>
            </a:r>
          </a:p>
          <a:p>
            <a:pPr marL="514350" indent="-514350" algn="ctr">
              <a:buNone/>
            </a:pPr>
            <a:r>
              <a:rPr lang="en-CA" dirty="0" smtClean="0"/>
              <a:t>Minerals</a:t>
            </a:r>
          </a:p>
          <a:p>
            <a:pPr marL="514350" indent="-514350" algn="ctr">
              <a:buNone/>
            </a:pPr>
            <a:r>
              <a:rPr lang="en-CA" dirty="0" smtClean="0"/>
              <a:t>Water</a:t>
            </a:r>
            <a:endParaRPr lang="en-CA" dirty="0"/>
          </a:p>
        </p:txBody>
      </p:sp>
    </p:spTree>
    <p:extLst>
      <p:ext uri="{BB962C8B-B14F-4D97-AF65-F5344CB8AC3E}">
        <p14:creationId xmlns:p14="http://schemas.microsoft.com/office/powerpoint/2010/main" val="1436627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normAutofit lnSpcReduction="10000"/>
          </a:bodyPr>
          <a:lstStyle/>
          <a:p>
            <a:pPr algn="ctr">
              <a:buNone/>
            </a:pPr>
            <a:endParaRPr lang="en-CA" sz="3600" dirty="0" smtClean="0"/>
          </a:p>
          <a:p>
            <a:pPr algn="ctr">
              <a:buNone/>
            </a:pPr>
            <a:r>
              <a:rPr lang="en-CA" sz="8000" dirty="0" smtClean="0"/>
              <a:t>Flying Penguins Can Vacuum My Windows</a:t>
            </a:r>
            <a:endParaRPr lang="en-CA" sz="8000" dirty="0"/>
          </a:p>
        </p:txBody>
      </p:sp>
      <p:pic>
        <p:nvPicPr>
          <p:cNvPr id="1027" name="Picture 3" descr="C:\Program Files\Microsoft Office\Media\CntCD1\ClipArt3\j0232977.wmf"/>
          <p:cNvPicPr>
            <a:picLocks noChangeAspect="1" noChangeArrowheads="1"/>
          </p:cNvPicPr>
          <p:nvPr/>
        </p:nvPicPr>
        <p:blipFill>
          <a:blip r:embed="rId2" cstate="print"/>
          <a:srcRect/>
          <a:stretch>
            <a:fillRect/>
          </a:stretch>
        </p:blipFill>
        <p:spPr bwMode="auto">
          <a:xfrm>
            <a:off x="3563888" y="4581128"/>
            <a:ext cx="1899719" cy="2038539"/>
          </a:xfrm>
          <a:prstGeom prst="rect">
            <a:avLst/>
          </a:prstGeom>
          <a:noFill/>
        </p:spPr>
      </p:pic>
      <p:pic>
        <p:nvPicPr>
          <p:cNvPr id="1028" name="Picture 4" descr="C:\Program Files\Microsoft Office\Media\CntCD1\ClipArt3\j0237615.wmf"/>
          <p:cNvPicPr>
            <a:picLocks noChangeAspect="1" noChangeArrowheads="1"/>
          </p:cNvPicPr>
          <p:nvPr/>
        </p:nvPicPr>
        <p:blipFill>
          <a:blip r:embed="rId3" cstate="print"/>
          <a:srcRect/>
          <a:stretch>
            <a:fillRect/>
          </a:stretch>
        </p:blipFill>
        <p:spPr bwMode="auto">
          <a:xfrm>
            <a:off x="6758412" y="4365104"/>
            <a:ext cx="2385588" cy="2095877"/>
          </a:xfrm>
          <a:prstGeom prst="rect">
            <a:avLst/>
          </a:prstGeom>
          <a:noFill/>
        </p:spPr>
      </p:pic>
      <p:pic>
        <p:nvPicPr>
          <p:cNvPr id="2050" name="Picture 2" descr="j0262854"/>
          <p:cNvPicPr>
            <a:picLocks noChangeAspect="1" noChangeArrowheads="1"/>
          </p:cNvPicPr>
          <p:nvPr/>
        </p:nvPicPr>
        <p:blipFill>
          <a:blip r:embed="rId4" cstate="print"/>
          <a:srcRect l="60417" t="32684" r="11458" b="26070"/>
          <a:stretch>
            <a:fillRect/>
          </a:stretch>
        </p:blipFill>
        <p:spPr bwMode="auto">
          <a:xfrm>
            <a:off x="683568" y="4509120"/>
            <a:ext cx="1910331" cy="1872208"/>
          </a:xfrm>
          <a:prstGeom prst="rect">
            <a:avLst/>
          </a:prstGeom>
          <a:noFill/>
          <a:ln w="9525">
            <a:noFill/>
            <a:miter lim="800000"/>
            <a:headEnd/>
            <a:tailEnd/>
          </a:ln>
        </p:spPr>
      </p:pic>
    </p:spTree>
    <p:extLst>
      <p:ext uri="{BB962C8B-B14F-4D97-AF65-F5344CB8AC3E}">
        <p14:creationId xmlns:p14="http://schemas.microsoft.com/office/powerpoint/2010/main" val="36404587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Nutrients</a:t>
            </a:r>
            <a:endParaRPr lang="en-CA" dirty="0">
              <a:latin typeface="Hobo Std" pitchFamily="34" charset="0"/>
            </a:endParaRPr>
          </a:p>
        </p:txBody>
      </p:sp>
      <p:sp>
        <p:nvSpPr>
          <p:cNvPr id="3" name="Content Placeholder 2"/>
          <p:cNvSpPr>
            <a:spLocks noGrp="1"/>
          </p:cNvSpPr>
          <p:nvPr>
            <p:ph idx="1"/>
          </p:nvPr>
        </p:nvSpPr>
        <p:spPr>
          <a:xfrm>
            <a:off x="323528" y="1142984"/>
            <a:ext cx="8568952" cy="4781128"/>
          </a:xfrm>
        </p:spPr>
        <p:txBody>
          <a:bodyPr>
            <a:noAutofit/>
          </a:bodyPr>
          <a:lstStyle/>
          <a:p>
            <a:r>
              <a:rPr lang="en-CA" sz="3000" b="1" dirty="0" smtClean="0"/>
              <a:t>Macronutrients</a:t>
            </a:r>
            <a:r>
              <a:rPr lang="en-CA" sz="3000" dirty="0" smtClean="0"/>
              <a:t> - your body needs in large quantities:</a:t>
            </a:r>
          </a:p>
          <a:p>
            <a:pPr lvl="1">
              <a:buFont typeface="Arial" pitchFamily="34" charset="0"/>
              <a:buChar char="•"/>
            </a:pPr>
            <a:r>
              <a:rPr lang="en-CA" sz="3000" u="sng" dirty="0" smtClean="0"/>
              <a:t>Carbohydrates</a:t>
            </a:r>
          </a:p>
          <a:p>
            <a:pPr lvl="1">
              <a:buFont typeface="Arial" pitchFamily="34" charset="0"/>
              <a:buChar char="•"/>
            </a:pPr>
            <a:r>
              <a:rPr lang="en-CA" sz="3000" u="sng" dirty="0" smtClean="0"/>
              <a:t>Protein</a:t>
            </a:r>
          </a:p>
          <a:p>
            <a:pPr lvl="1">
              <a:buFont typeface="Arial" pitchFamily="34" charset="0"/>
              <a:buChar char="•"/>
            </a:pPr>
            <a:r>
              <a:rPr lang="en-CA" sz="3000" u="sng" dirty="0" smtClean="0"/>
              <a:t>Fat</a:t>
            </a:r>
          </a:p>
          <a:p>
            <a:pPr lvl="1">
              <a:buFont typeface="Arial" pitchFamily="34" charset="0"/>
              <a:buChar char="•"/>
            </a:pPr>
            <a:r>
              <a:rPr lang="en-CA" sz="3000" u="sng" dirty="0" smtClean="0"/>
              <a:t>Water</a:t>
            </a:r>
          </a:p>
          <a:p>
            <a:pPr lvl="2"/>
            <a:endParaRPr lang="en-CA" sz="2600" dirty="0" smtClean="0"/>
          </a:p>
          <a:p>
            <a:r>
              <a:rPr lang="en-CA" sz="3000" b="1" dirty="0" smtClean="0"/>
              <a:t>Micronutrients </a:t>
            </a:r>
            <a:r>
              <a:rPr lang="en-CA" sz="3000" dirty="0" smtClean="0"/>
              <a:t>– your body needs in smaller quantities: </a:t>
            </a:r>
          </a:p>
          <a:p>
            <a:pPr lvl="1">
              <a:buFont typeface="Arial" pitchFamily="34" charset="0"/>
              <a:buChar char="•"/>
            </a:pPr>
            <a:r>
              <a:rPr lang="en-CA" sz="3000" u="sng" dirty="0" smtClean="0"/>
              <a:t>Vitamins</a:t>
            </a:r>
          </a:p>
          <a:p>
            <a:pPr lvl="1">
              <a:buFont typeface="Arial" pitchFamily="34" charset="0"/>
              <a:buChar char="•"/>
            </a:pPr>
            <a:r>
              <a:rPr lang="en-CA" sz="3000" u="sng" dirty="0" smtClean="0"/>
              <a:t>Minerals</a:t>
            </a:r>
          </a:p>
        </p:txBody>
      </p:sp>
    </p:spTree>
    <p:extLst>
      <p:ext uri="{BB962C8B-B14F-4D97-AF65-F5344CB8AC3E}">
        <p14:creationId xmlns:p14="http://schemas.microsoft.com/office/powerpoint/2010/main" val="4541165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Hobo Std" pitchFamily="34" charset="0"/>
              </a:rPr>
              <a:t>The Energy-Providing Nutrients</a:t>
            </a:r>
            <a:endParaRPr lang="en-CA" dirty="0">
              <a:latin typeface="Hobo Std" pitchFamily="34" charset="0"/>
            </a:endParaRPr>
          </a:p>
        </p:txBody>
      </p:sp>
      <p:sp>
        <p:nvSpPr>
          <p:cNvPr id="3" name="Content Placeholder 2"/>
          <p:cNvSpPr>
            <a:spLocks noGrp="1"/>
          </p:cNvSpPr>
          <p:nvPr>
            <p:ph idx="1"/>
          </p:nvPr>
        </p:nvSpPr>
        <p:spPr/>
        <p:txBody>
          <a:bodyPr>
            <a:normAutofit fontScale="47500" lnSpcReduction="20000"/>
          </a:bodyPr>
          <a:lstStyle/>
          <a:p>
            <a:pPr marL="514350" indent="-514350" algn="ctr">
              <a:buFont typeface="+mj-lt"/>
              <a:buAutoNum type="arabicPeriod"/>
            </a:pPr>
            <a:r>
              <a:rPr lang="en-CA" dirty="0" smtClean="0"/>
              <a:t>Carbohydrates</a:t>
            </a:r>
          </a:p>
          <a:p>
            <a:pPr marL="514350" indent="-514350" algn="ctr">
              <a:buFont typeface="+mj-lt"/>
              <a:buAutoNum type="arabicPeriod"/>
            </a:pPr>
            <a:r>
              <a:rPr lang="en-CA" dirty="0" smtClean="0"/>
              <a:t>Proteins</a:t>
            </a:r>
          </a:p>
          <a:p>
            <a:pPr marL="514350" indent="-514350" algn="ctr">
              <a:buFont typeface="+mj-lt"/>
              <a:buAutoNum type="arabicPeriod"/>
            </a:pPr>
            <a:r>
              <a:rPr lang="en-CA" dirty="0" smtClean="0"/>
              <a:t>Fats </a:t>
            </a:r>
          </a:p>
          <a:p>
            <a:pPr>
              <a:buNone/>
            </a:pPr>
            <a:endParaRPr lang="en-CA" dirty="0" smtClean="0"/>
          </a:p>
          <a:p>
            <a:pPr>
              <a:buNone/>
            </a:pPr>
            <a:endParaRPr lang="en-CA" dirty="0"/>
          </a:p>
          <a:p>
            <a:pPr>
              <a:buNone/>
            </a:pPr>
            <a:r>
              <a:rPr lang="en-CA" dirty="0" smtClean="0"/>
              <a:t>The other three nutrients do NOT provide us with energy (calories): (water, vitamins and minerals)</a:t>
            </a:r>
          </a:p>
          <a:p>
            <a:r>
              <a:rPr lang="en-CA" b="1" dirty="0" smtClean="0">
                <a:solidFill>
                  <a:schemeClr val="bg1"/>
                </a:solidFill>
                <a:latin typeface="Comic Sans MS" pitchFamily="66" charset="0"/>
              </a:rPr>
              <a:t>WATER, </a:t>
            </a:r>
            <a:endParaRPr lang="en-CA" b="1" dirty="0" smtClean="0">
              <a:solidFill>
                <a:schemeClr val="bg1"/>
              </a:solidFill>
            </a:endParaRPr>
          </a:p>
          <a:p>
            <a:r>
              <a:rPr lang="en-CA" dirty="0" smtClean="0"/>
              <a:t>They do however, help the energy-yielding nutrients do their jobs better, along with a variety of other great things (to be learned along the way!)!</a:t>
            </a:r>
          </a:p>
          <a:p>
            <a:endParaRPr lang="en-CA" dirty="0" smtClean="0"/>
          </a:p>
          <a:p>
            <a:r>
              <a:rPr lang="en-CA" dirty="0" smtClean="0"/>
              <a:t>Other things that do NOT provide calories are fibre and cholesterol.</a:t>
            </a:r>
            <a:br>
              <a:rPr lang="en-CA" dirty="0" smtClean="0"/>
            </a:br>
            <a:endParaRPr lang="en-CA" dirty="0" smtClean="0"/>
          </a:p>
          <a:p>
            <a:endParaRPr lang="en-CA" u="sng" dirty="0" smtClean="0"/>
          </a:p>
          <a:p>
            <a:r>
              <a:rPr lang="en-CA" u="sng" dirty="0" smtClean="0"/>
              <a:t>Carbohydrates</a:t>
            </a:r>
            <a:r>
              <a:rPr lang="en-CA" dirty="0" smtClean="0"/>
              <a:t> provide 4 calories / gram</a:t>
            </a:r>
          </a:p>
          <a:p>
            <a:r>
              <a:rPr lang="en-CA" u="sng" dirty="0" smtClean="0"/>
              <a:t>Proteins</a:t>
            </a:r>
            <a:r>
              <a:rPr lang="en-CA" dirty="0" smtClean="0"/>
              <a:t> provide 4 calories / gram</a:t>
            </a:r>
          </a:p>
          <a:p>
            <a:r>
              <a:rPr lang="en-CA" u="sng" dirty="0" smtClean="0"/>
              <a:t>Fats</a:t>
            </a:r>
            <a:r>
              <a:rPr lang="en-CA" dirty="0" smtClean="0"/>
              <a:t> provide 9 calories / gram</a:t>
            </a:r>
            <a:endParaRPr lang="en-CA" dirty="0"/>
          </a:p>
        </p:txBody>
      </p:sp>
      <p:pic>
        <p:nvPicPr>
          <p:cNvPr id="4" name="Picture 2" descr="http://www.usaswimming.org/_Rainbow/images/_Tips%20and%20Training/mea87732217.jpg"/>
          <p:cNvPicPr>
            <a:picLocks noChangeAspect="1" noChangeArrowheads="1"/>
          </p:cNvPicPr>
          <p:nvPr/>
        </p:nvPicPr>
        <p:blipFill>
          <a:blip r:embed="rId2" cstate="print"/>
          <a:srcRect/>
          <a:stretch>
            <a:fillRect/>
          </a:stretch>
        </p:blipFill>
        <p:spPr bwMode="auto">
          <a:xfrm>
            <a:off x="4053741" y="4509120"/>
            <a:ext cx="4786346" cy="2029346"/>
          </a:xfrm>
          <a:prstGeom prst="rect">
            <a:avLst/>
          </a:prstGeom>
          <a:noFill/>
        </p:spPr>
      </p:pic>
    </p:spTree>
    <p:extLst>
      <p:ext uri="{BB962C8B-B14F-4D97-AF65-F5344CB8AC3E}">
        <p14:creationId xmlns:p14="http://schemas.microsoft.com/office/powerpoint/2010/main" val="4290845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What is Nutrition?</a:t>
            </a:r>
            <a:endParaRPr lang="en-CA" dirty="0">
              <a:latin typeface="Hobo Std" pitchFamily="34" charset="0"/>
            </a:endParaRPr>
          </a:p>
        </p:txBody>
      </p:sp>
      <p:sp>
        <p:nvSpPr>
          <p:cNvPr id="3" name="Content Placeholder 2"/>
          <p:cNvSpPr>
            <a:spLocks noGrp="1"/>
          </p:cNvSpPr>
          <p:nvPr>
            <p:ph idx="1"/>
          </p:nvPr>
        </p:nvSpPr>
        <p:spPr/>
        <p:txBody>
          <a:bodyPr>
            <a:normAutofit fontScale="77500" lnSpcReduction="20000"/>
          </a:bodyPr>
          <a:lstStyle/>
          <a:p>
            <a:r>
              <a:rPr lang="en-CA" sz="3600" b="1" u="sng" dirty="0" smtClean="0"/>
              <a:t>NUTRITION: </a:t>
            </a:r>
            <a:r>
              <a:rPr lang="en-CA" sz="3600" dirty="0" smtClean="0"/>
              <a:t>the science of how the body uses food.</a:t>
            </a:r>
          </a:p>
          <a:p>
            <a:pPr>
              <a:buNone/>
            </a:pPr>
            <a:r>
              <a:rPr lang="en-CA" sz="3600" dirty="0"/>
              <a:t>	</a:t>
            </a:r>
            <a:r>
              <a:rPr lang="en-CA" sz="3600" dirty="0" smtClean="0"/>
              <a:t>	</a:t>
            </a:r>
            <a:r>
              <a:rPr lang="en-CA" sz="3600" b="1" u="sng" dirty="0" smtClean="0"/>
              <a:t>What </a:t>
            </a:r>
            <a:r>
              <a:rPr lang="en-CA" sz="3600" dirty="0" smtClean="0"/>
              <a:t>you eat, </a:t>
            </a:r>
            <a:r>
              <a:rPr lang="en-CA" sz="3600" b="1" u="sng" dirty="0" smtClean="0"/>
              <a:t>why</a:t>
            </a:r>
            <a:r>
              <a:rPr lang="en-CA" sz="3600" dirty="0" smtClean="0"/>
              <a:t> you eat, and how the food you eat affects your body and your health</a:t>
            </a:r>
          </a:p>
          <a:p>
            <a:pPr>
              <a:buNone/>
            </a:pPr>
            <a:endParaRPr lang="en-CA" sz="3600" dirty="0" smtClean="0"/>
          </a:p>
          <a:p>
            <a:r>
              <a:rPr lang="en-CA" sz="3600" b="1" u="sng" dirty="0" smtClean="0"/>
              <a:t>NUTRITIOUS: </a:t>
            </a:r>
            <a:r>
              <a:rPr lang="en-CA" sz="3600" dirty="0" smtClean="0"/>
              <a:t>extent to which food provides nutrients for health.</a:t>
            </a:r>
            <a:endParaRPr lang="en-CA" sz="3600" b="1" u="sng" dirty="0"/>
          </a:p>
          <a:p>
            <a:endParaRPr lang="en-CA" sz="3600" b="1" u="sng" dirty="0" smtClean="0"/>
          </a:p>
          <a:p>
            <a:r>
              <a:rPr lang="en-CA" sz="3600" dirty="0" smtClean="0"/>
              <a:t>Food provides 2 basic needs:</a:t>
            </a:r>
          </a:p>
          <a:p>
            <a:pPr marL="742950" indent="-742950">
              <a:buFont typeface="+mj-lt"/>
              <a:buAutoNum type="arabicPeriod"/>
            </a:pPr>
            <a:r>
              <a:rPr lang="en-CA" sz="3600" dirty="0" smtClean="0"/>
              <a:t>Energy</a:t>
            </a:r>
          </a:p>
          <a:p>
            <a:pPr marL="742950" indent="-742950">
              <a:buFont typeface="+mj-lt"/>
              <a:buAutoNum type="arabicPeriod"/>
            </a:pPr>
            <a:r>
              <a:rPr lang="en-CA" sz="3600" dirty="0" smtClean="0"/>
              <a:t>Nutrients</a:t>
            </a:r>
          </a:p>
        </p:txBody>
      </p:sp>
    </p:spTree>
    <p:extLst>
      <p:ext uri="{BB962C8B-B14F-4D97-AF65-F5344CB8AC3E}">
        <p14:creationId xmlns:p14="http://schemas.microsoft.com/office/powerpoint/2010/main" val="33749561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952194"/>
          </a:xfrm>
        </p:spPr>
        <p:txBody>
          <a:bodyPr/>
          <a:lstStyle/>
          <a:p>
            <a:pPr>
              <a:buNone/>
            </a:pPr>
            <a:r>
              <a:rPr lang="en-CA" dirty="0" smtClean="0"/>
              <a:t>★Alcohol</a:t>
            </a:r>
            <a:r>
              <a:rPr lang="en-CA" dirty="0" smtClean="0">
                <a:latin typeface="Comic Sans MS" pitchFamily="66" charset="0"/>
              </a:rPr>
              <a:t> </a:t>
            </a:r>
            <a:r>
              <a:rPr lang="en-CA" dirty="0" smtClean="0"/>
              <a:t>provides 7 calories per gram consumed.</a:t>
            </a:r>
          </a:p>
          <a:p>
            <a:pPr>
              <a:buNone/>
            </a:pPr>
            <a:endParaRPr lang="en-CA" dirty="0" smtClean="0"/>
          </a:p>
          <a:p>
            <a:r>
              <a:rPr lang="en-CA" dirty="0" smtClean="0"/>
              <a:t>BUT it is not considered a nutrient as it does not promote growth, maintain cells, or repair tissues. </a:t>
            </a:r>
          </a:p>
          <a:p>
            <a:pPr>
              <a:buNone/>
            </a:pPr>
            <a:endParaRPr lang="en-CA" dirty="0" smtClean="0"/>
          </a:p>
          <a:p>
            <a:r>
              <a:rPr lang="en-CA" dirty="0" smtClean="0"/>
              <a:t>Alcohol is considered a drug and it’s harmful effects outweigh any positive contributions.</a:t>
            </a:r>
          </a:p>
          <a:p>
            <a:endParaRPr lang="en-CA" dirty="0"/>
          </a:p>
        </p:txBody>
      </p:sp>
      <p:pic>
        <p:nvPicPr>
          <p:cNvPr id="1026" name="Picture 2" descr="http://spotlightlimousine.ca/photos/custom/wine-glass.jpg"/>
          <p:cNvPicPr>
            <a:picLocks noChangeAspect="1" noChangeArrowheads="1"/>
          </p:cNvPicPr>
          <p:nvPr/>
        </p:nvPicPr>
        <p:blipFill>
          <a:blip r:embed="rId2" cstate="print"/>
          <a:srcRect/>
          <a:stretch>
            <a:fillRect/>
          </a:stretch>
        </p:blipFill>
        <p:spPr bwMode="auto">
          <a:xfrm>
            <a:off x="6732240" y="5174144"/>
            <a:ext cx="2287652" cy="1532727"/>
          </a:xfrm>
          <a:prstGeom prst="rect">
            <a:avLst/>
          </a:prstGeom>
          <a:noFill/>
        </p:spPr>
      </p:pic>
    </p:spTree>
    <p:extLst>
      <p:ext uri="{BB962C8B-B14F-4D97-AF65-F5344CB8AC3E}">
        <p14:creationId xmlns:p14="http://schemas.microsoft.com/office/powerpoint/2010/main" val="215653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Calorie/Nutrient Math</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 bowl of chicken noodle soup contains 3 grams of protein, 7 grams of carbohydrate, and 2 grams of fat for a total of 58 calories:</a:t>
            </a:r>
          </a:p>
          <a:p>
            <a:endParaRPr lang="en-CA" dirty="0" smtClean="0"/>
          </a:p>
          <a:p>
            <a:r>
              <a:rPr lang="en-CA" dirty="0" smtClean="0"/>
              <a:t>3 grams protein x 4 calories/gram = 12 calories</a:t>
            </a:r>
          </a:p>
          <a:p>
            <a:r>
              <a:rPr lang="en-CA" dirty="0" smtClean="0"/>
              <a:t> 7 grams carbohydrate x 4 calories/gram = 28 calories </a:t>
            </a:r>
          </a:p>
          <a:p>
            <a:r>
              <a:rPr lang="en-CA" dirty="0" smtClean="0"/>
              <a:t>2 grams fat x 9 calories/gram = 18 calories </a:t>
            </a:r>
          </a:p>
          <a:p>
            <a:r>
              <a:rPr lang="en-CA" b="1" dirty="0" smtClean="0"/>
              <a:t>Total</a:t>
            </a:r>
            <a:r>
              <a:rPr lang="en-CA" dirty="0" smtClean="0"/>
              <a:t> = 58 calories</a:t>
            </a:r>
            <a:endParaRPr lang="en-CA" dirty="0"/>
          </a:p>
        </p:txBody>
      </p:sp>
    </p:spTree>
    <p:extLst>
      <p:ext uri="{BB962C8B-B14F-4D97-AF65-F5344CB8AC3E}">
        <p14:creationId xmlns:p14="http://schemas.microsoft.com/office/powerpoint/2010/main" val="204960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a:t>
            </a:r>
            <a:endParaRPr lang="en-CA" dirty="0"/>
          </a:p>
        </p:txBody>
      </p:sp>
      <p:sp>
        <p:nvSpPr>
          <p:cNvPr id="3" name="Content Placeholder 2"/>
          <p:cNvSpPr>
            <a:spLocks noGrp="1"/>
          </p:cNvSpPr>
          <p:nvPr>
            <p:ph idx="1"/>
          </p:nvPr>
        </p:nvSpPr>
        <p:spPr>
          <a:xfrm>
            <a:off x="3786182" y="1600200"/>
            <a:ext cx="4900618" cy="4972072"/>
          </a:xfrm>
        </p:spPr>
        <p:txBody>
          <a:bodyPr/>
          <a:lstStyle/>
          <a:p>
            <a:r>
              <a:rPr lang="en-CA" dirty="0" smtClean="0"/>
              <a:t>Grab some items from the fridge/cupboards</a:t>
            </a:r>
          </a:p>
          <a:p>
            <a:endParaRPr lang="en-CA" dirty="0" smtClean="0"/>
          </a:p>
          <a:p>
            <a:r>
              <a:rPr lang="en-CA" dirty="0" smtClean="0"/>
              <a:t>I will give you the amounts of </a:t>
            </a:r>
            <a:r>
              <a:rPr lang="en-CA" dirty="0" err="1" smtClean="0"/>
              <a:t>carbs</a:t>
            </a:r>
            <a:r>
              <a:rPr lang="en-CA" dirty="0" smtClean="0"/>
              <a:t>, proteins, and fats and you tell me how many calories are in the food.</a:t>
            </a:r>
            <a:endParaRPr lang="en-CA" dirty="0"/>
          </a:p>
        </p:txBody>
      </p:sp>
      <p:pic>
        <p:nvPicPr>
          <p:cNvPr id="1026" name="Picture 2" descr="http://www.nestle.ca/NR/rdonlyres/EF764B3A-5216-46BA-95DC-B573C44EF266/0/BistroPestoGrChkn_NFT.gif"/>
          <p:cNvPicPr>
            <a:picLocks noChangeAspect="1" noChangeArrowheads="1"/>
          </p:cNvPicPr>
          <p:nvPr/>
        </p:nvPicPr>
        <p:blipFill>
          <a:blip r:embed="rId2" cstate="print"/>
          <a:srcRect/>
          <a:stretch>
            <a:fillRect/>
          </a:stretch>
        </p:blipFill>
        <p:spPr bwMode="auto">
          <a:xfrm>
            <a:off x="428596" y="1428736"/>
            <a:ext cx="3048000" cy="4676775"/>
          </a:xfrm>
          <a:prstGeom prst="rect">
            <a:avLst/>
          </a:prstGeom>
          <a:noFill/>
        </p:spPr>
      </p:pic>
    </p:spTree>
    <p:extLst>
      <p:ext uri="{BB962C8B-B14F-4D97-AF65-F5344CB8AC3E}">
        <p14:creationId xmlns:p14="http://schemas.microsoft.com/office/powerpoint/2010/main" val="179748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800" dirty="0" smtClean="0">
                <a:latin typeface="Hobo Std" pitchFamily="34" charset="0"/>
              </a:rPr>
              <a:t>Recommended Energy Distribution </a:t>
            </a:r>
            <a:r>
              <a:rPr lang="en-CA" sz="3800" dirty="0" smtClean="0">
                <a:latin typeface="Bertram LET" pitchFamily="2" charset="0"/>
              </a:rPr>
              <a:t/>
            </a:r>
            <a:br>
              <a:rPr lang="en-CA" sz="3800" dirty="0" smtClean="0">
                <a:latin typeface="Bertram LET" pitchFamily="2" charset="0"/>
              </a:rPr>
            </a:br>
            <a:r>
              <a:rPr lang="en-CA" sz="3800" dirty="0" smtClean="0">
                <a:latin typeface="Bertram LET" pitchFamily="2" charset="0"/>
              </a:rPr>
              <a:t>14-18 years</a:t>
            </a:r>
            <a:endParaRPr lang="en-CA" sz="3800" dirty="0">
              <a:latin typeface="Bertram LET" pitchFamily="2" charset="0"/>
            </a:endParaRPr>
          </a:p>
        </p:txBody>
      </p:sp>
      <p:pic>
        <p:nvPicPr>
          <p:cNvPr id="1026" name="Picture 2"/>
          <p:cNvPicPr>
            <a:picLocks noChangeAspect="1" noChangeArrowheads="1"/>
          </p:cNvPicPr>
          <p:nvPr/>
        </p:nvPicPr>
        <p:blipFill>
          <a:blip r:embed="rId2" cstate="print"/>
          <a:srcRect l="7521" t="11804" r="11142" b="3819"/>
          <a:stretch>
            <a:fillRect/>
          </a:stretch>
        </p:blipFill>
        <p:spPr bwMode="auto">
          <a:xfrm>
            <a:off x="1714480" y="1857364"/>
            <a:ext cx="5760640" cy="4798066"/>
          </a:xfrm>
          <a:prstGeom prst="rect">
            <a:avLst/>
          </a:prstGeom>
          <a:noFill/>
          <a:ln w="9525">
            <a:noFill/>
            <a:miter lim="800000"/>
            <a:headEnd/>
            <a:tailEnd/>
          </a:ln>
        </p:spPr>
      </p:pic>
      <p:sp>
        <p:nvSpPr>
          <p:cNvPr id="6" name="TextBox 5"/>
          <p:cNvSpPr txBox="1"/>
          <p:nvPr/>
        </p:nvSpPr>
        <p:spPr>
          <a:xfrm>
            <a:off x="5436096" y="3429000"/>
            <a:ext cx="3456384" cy="1200329"/>
          </a:xfrm>
          <a:prstGeom prst="rect">
            <a:avLst/>
          </a:prstGeom>
          <a:noFill/>
        </p:spPr>
        <p:txBody>
          <a:bodyPr wrap="square" rtlCol="0">
            <a:spAutoFit/>
          </a:bodyPr>
          <a:lstStyle/>
          <a:p>
            <a:pPr algn="ctr"/>
            <a:r>
              <a:rPr lang="en-CA" sz="3600" b="1" u="sng" dirty="0" smtClean="0"/>
              <a:t>Carbohydrates</a:t>
            </a:r>
            <a:endParaRPr lang="en-CA" sz="3600" dirty="0" smtClean="0"/>
          </a:p>
          <a:p>
            <a:pPr algn="ctr"/>
            <a:r>
              <a:rPr lang="en-CA" sz="3600" dirty="0" smtClean="0"/>
              <a:t>45-65%</a:t>
            </a:r>
            <a:endParaRPr lang="en-CA" sz="3600" dirty="0"/>
          </a:p>
        </p:txBody>
      </p:sp>
      <p:sp>
        <p:nvSpPr>
          <p:cNvPr id="7" name="TextBox 6"/>
          <p:cNvSpPr txBox="1"/>
          <p:nvPr/>
        </p:nvSpPr>
        <p:spPr>
          <a:xfrm>
            <a:off x="971600" y="2420888"/>
            <a:ext cx="3312368" cy="1200329"/>
          </a:xfrm>
          <a:prstGeom prst="rect">
            <a:avLst/>
          </a:prstGeom>
          <a:noFill/>
        </p:spPr>
        <p:txBody>
          <a:bodyPr wrap="square" rtlCol="0">
            <a:spAutoFit/>
          </a:bodyPr>
          <a:lstStyle/>
          <a:p>
            <a:pPr algn="ctr"/>
            <a:r>
              <a:rPr lang="en-CA" sz="3600" b="1" u="sng" dirty="0" smtClean="0"/>
              <a:t>Fats</a:t>
            </a:r>
            <a:endParaRPr lang="en-CA" sz="3600" dirty="0" smtClean="0"/>
          </a:p>
          <a:p>
            <a:pPr algn="ctr"/>
            <a:r>
              <a:rPr lang="en-CA" sz="3600" dirty="0" smtClean="0"/>
              <a:t>25-35%</a:t>
            </a:r>
            <a:endParaRPr lang="en-CA" sz="3600" dirty="0"/>
          </a:p>
        </p:txBody>
      </p:sp>
      <p:sp>
        <p:nvSpPr>
          <p:cNvPr id="8" name="TextBox 7"/>
          <p:cNvSpPr txBox="1"/>
          <p:nvPr/>
        </p:nvSpPr>
        <p:spPr>
          <a:xfrm>
            <a:off x="323528" y="4941168"/>
            <a:ext cx="3312368" cy="1200329"/>
          </a:xfrm>
          <a:prstGeom prst="rect">
            <a:avLst/>
          </a:prstGeom>
          <a:noFill/>
        </p:spPr>
        <p:txBody>
          <a:bodyPr wrap="square" rtlCol="0">
            <a:spAutoFit/>
          </a:bodyPr>
          <a:lstStyle/>
          <a:p>
            <a:pPr algn="ctr"/>
            <a:r>
              <a:rPr lang="en-CA" sz="3600" b="1" u="sng" dirty="0" smtClean="0"/>
              <a:t>Proteins</a:t>
            </a:r>
            <a:endParaRPr lang="en-CA" sz="3600" dirty="0" smtClean="0"/>
          </a:p>
          <a:p>
            <a:pPr algn="ctr"/>
            <a:r>
              <a:rPr lang="en-CA" sz="3600" dirty="0" smtClean="0"/>
              <a:t>10-30%</a:t>
            </a:r>
            <a:endParaRPr lang="en-CA" sz="3600" dirty="0"/>
          </a:p>
        </p:txBody>
      </p:sp>
    </p:spTree>
    <p:extLst>
      <p:ext uri="{BB962C8B-B14F-4D97-AF65-F5344CB8AC3E}">
        <p14:creationId xmlns:p14="http://schemas.microsoft.com/office/powerpoint/2010/main" val="282445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Percentages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336869"/>
              </p:ext>
            </p:extLst>
          </p:nvPr>
        </p:nvGraphicFramePr>
        <p:xfrm>
          <a:off x="457200" y="1600200"/>
          <a:ext cx="8229600" cy="310895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CA" dirty="0" smtClean="0"/>
                        <a:t>Macronutrient</a:t>
                      </a:r>
                      <a:endParaRPr lang="en-CA" dirty="0"/>
                    </a:p>
                  </a:txBody>
                  <a:tcPr/>
                </a:tc>
                <a:tc>
                  <a:txBody>
                    <a:bodyPr/>
                    <a:lstStyle/>
                    <a:p>
                      <a:r>
                        <a:rPr lang="en-CA" dirty="0" smtClean="0"/>
                        <a:t>Energy (kcal/g)</a:t>
                      </a:r>
                      <a:endParaRPr lang="en-CA" dirty="0"/>
                    </a:p>
                  </a:txBody>
                  <a:tcPr/>
                </a:tc>
                <a:tc>
                  <a:txBody>
                    <a:bodyPr/>
                    <a:lstStyle/>
                    <a:p>
                      <a:r>
                        <a:rPr lang="en-CA" dirty="0" smtClean="0"/>
                        <a:t>Formula to calculate</a:t>
                      </a:r>
                      <a:r>
                        <a:rPr lang="en-CA" baseline="0" dirty="0" smtClean="0"/>
                        <a:t> percent (%) of Calories from macronutrient</a:t>
                      </a:r>
                      <a:endParaRPr lang="en-CA" dirty="0"/>
                    </a:p>
                  </a:txBody>
                  <a:tcPr/>
                </a:tc>
              </a:tr>
              <a:tr h="370840">
                <a:tc>
                  <a:txBody>
                    <a:bodyPr/>
                    <a:lstStyle/>
                    <a:p>
                      <a:r>
                        <a:rPr lang="en-CA" dirty="0" smtClean="0"/>
                        <a:t>Protein</a:t>
                      </a:r>
                      <a:endParaRPr lang="en-CA" dirty="0"/>
                    </a:p>
                  </a:txBody>
                  <a:tcPr/>
                </a:tc>
                <a:tc>
                  <a:txBody>
                    <a:bodyPr/>
                    <a:lstStyle/>
                    <a:p>
                      <a:r>
                        <a:rPr lang="en-CA" dirty="0" smtClean="0"/>
                        <a:t>4</a:t>
                      </a:r>
                      <a:endParaRPr lang="en-CA" dirty="0"/>
                    </a:p>
                  </a:txBody>
                  <a:tcPr/>
                </a:tc>
                <a:tc>
                  <a:txBody>
                    <a:bodyPr/>
                    <a:lstStyle/>
                    <a:p>
                      <a:r>
                        <a:rPr lang="en-CA" dirty="0" smtClean="0"/>
                        <a:t>(grams of protein X 4kcal/g)</a:t>
                      </a:r>
                      <a:r>
                        <a:rPr lang="en-CA" baseline="0" dirty="0" smtClean="0"/>
                        <a:t> / total energy (kcal) X100</a:t>
                      </a:r>
                      <a:endParaRPr lang="en-CA" dirty="0"/>
                    </a:p>
                  </a:txBody>
                  <a:tcPr/>
                </a:tc>
              </a:tr>
              <a:tr h="370840">
                <a:tc>
                  <a:txBody>
                    <a:bodyPr/>
                    <a:lstStyle/>
                    <a:p>
                      <a:r>
                        <a:rPr lang="en-CA" dirty="0" smtClean="0"/>
                        <a:t>Fat</a:t>
                      </a:r>
                      <a:endParaRPr lang="en-CA" dirty="0"/>
                    </a:p>
                  </a:txBody>
                  <a:tcPr/>
                </a:tc>
                <a:tc>
                  <a:txBody>
                    <a:bodyPr/>
                    <a:lstStyle/>
                    <a:p>
                      <a:r>
                        <a:rPr lang="en-CA" dirty="0" smtClean="0"/>
                        <a:t>9</a:t>
                      </a:r>
                      <a:endParaRPr lang="en-CA" dirty="0"/>
                    </a:p>
                  </a:txBody>
                  <a:tcPr/>
                </a:tc>
                <a:tc>
                  <a:txBody>
                    <a:bodyPr/>
                    <a:lstStyle/>
                    <a:p>
                      <a:r>
                        <a:rPr lang="en-CA" dirty="0" smtClean="0"/>
                        <a:t>(total fat in grams X 9 kcal/g) /total energy</a:t>
                      </a:r>
                      <a:r>
                        <a:rPr lang="en-CA" baseline="0" dirty="0" smtClean="0"/>
                        <a:t> (kcal) X 100</a:t>
                      </a:r>
                      <a:endParaRPr lang="en-CA" dirty="0"/>
                    </a:p>
                  </a:txBody>
                  <a:tcPr/>
                </a:tc>
              </a:tr>
              <a:tr h="370840">
                <a:tc>
                  <a:txBody>
                    <a:bodyPr/>
                    <a:lstStyle/>
                    <a:p>
                      <a:r>
                        <a:rPr lang="en-CA" dirty="0" smtClean="0"/>
                        <a:t>Carbohydrates </a:t>
                      </a:r>
                      <a:endParaRPr lang="en-CA" dirty="0"/>
                    </a:p>
                  </a:txBody>
                  <a:tcPr/>
                </a:tc>
                <a:tc>
                  <a:txBody>
                    <a:bodyPr/>
                    <a:lstStyle/>
                    <a:p>
                      <a:r>
                        <a:rPr lang="en-CA" dirty="0" smtClean="0"/>
                        <a:t>4</a:t>
                      </a:r>
                      <a:endParaRPr lang="en-CA" dirty="0"/>
                    </a:p>
                  </a:txBody>
                  <a:tcPr/>
                </a:tc>
                <a:tc>
                  <a:txBody>
                    <a:bodyPr/>
                    <a:lstStyle/>
                    <a:p>
                      <a:r>
                        <a:rPr lang="en-CA" dirty="0" smtClean="0"/>
                        <a:t>(grams of </a:t>
                      </a:r>
                      <a:r>
                        <a:rPr lang="en-CA" smtClean="0"/>
                        <a:t>carbohydrate</a:t>
                      </a:r>
                      <a:r>
                        <a:rPr lang="en-CA" baseline="0" smtClean="0"/>
                        <a:t> X </a:t>
                      </a:r>
                      <a:r>
                        <a:rPr lang="en-CA" baseline="0" dirty="0" smtClean="0"/>
                        <a:t>4 kcal/g /total energy (kcal) X100</a:t>
                      </a:r>
                      <a:endParaRPr lang="en-CA" dirty="0"/>
                    </a:p>
                  </a:txBody>
                  <a:tcPr/>
                </a:tc>
              </a:tr>
            </a:tbl>
          </a:graphicData>
        </a:graphic>
      </p:graphicFrame>
    </p:spTree>
    <p:extLst>
      <p:ext uri="{BB962C8B-B14F-4D97-AF65-F5344CB8AC3E}">
        <p14:creationId xmlns:p14="http://schemas.microsoft.com/office/powerpoint/2010/main" val="114767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is the connection between calories and nutrients?</a:t>
            </a:r>
            <a:endParaRPr lang="en-CA" dirty="0"/>
          </a:p>
        </p:txBody>
      </p:sp>
      <p:sp>
        <p:nvSpPr>
          <p:cNvPr id="3" name="Content Placeholder 2"/>
          <p:cNvSpPr>
            <a:spLocks noGrp="1"/>
          </p:cNvSpPr>
          <p:nvPr>
            <p:ph idx="1"/>
          </p:nvPr>
        </p:nvSpPr>
        <p:spPr/>
        <p:txBody>
          <a:bodyPr/>
          <a:lstStyle/>
          <a:p>
            <a:r>
              <a:rPr lang="en-CA" dirty="0" smtClean="0"/>
              <a:t>Our calories come FROM the nutrients.</a:t>
            </a:r>
          </a:p>
          <a:p>
            <a:r>
              <a:rPr lang="en-CA" dirty="0" smtClean="0"/>
              <a:t>Calories are energy. We need them to live!</a:t>
            </a:r>
          </a:p>
          <a:p>
            <a:r>
              <a:rPr lang="en-CA" dirty="0" smtClean="0"/>
              <a:t>Calories come from carbohydrates, proteins, fats, and alcohol.</a:t>
            </a:r>
          </a:p>
          <a:p>
            <a:endParaRPr lang="en-CA" dirty="0" smtClean="0"/>
          </a:p>
          <a:p>
            <a:r>
              <a:rPr lang="en-CA" dirty="0" smtClean="0"/>
              <a:t>Not all calories are created equal.</a:t>
            </a:r>
          </a:p>
          <a:p>
            <a:r>
              <a:rPr lang="en-CA" dirty="0" smtClean="0"/>
              <a:t>There are empty calories and nutrient-dense </a:t>
            </a:r>
            <a:endParaRPr lang="en-CA" dirty="0"/>
          </a:p>
        </p:txBody>
      </p:sp>
    </p:spTree>
    <p:extLst>
      <p:ext uri="{BB962C8B-B14F-4D97-AF65-F5344CB8AC3E}">
        <p14:creationId xmlns:p14="http://schemas.microsoft.com/office/powerpoint/2010/main" val="11828200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srcRect/>
          <a:stretch>
            <a:fillRect/>
          </a:stretch>
        </p:blipFill>
        <p:spPr bwMode="auto">
          <a:xfrm>
            <a:off x="571472" y="785794"/>
            <a:ext cx="8086725" cy="5381625"/>
          </a:xfrm>
          <a:prstGeom prst="rect">
            <a:avLst/>
          </a:prstGeom>
          <a:noFill/>
          <a:ln w="9525">
            <a:noFill/>
            <a:miter lim="800000"/>
            <a:headEnd/>
            <a:tailEnd/>
          </a:ln>
          <a:effectLst/>
        </p:spPr>
      </p:pic>
    </p:spTree>
    <p:extLst>
      <p:ext uri="{BB962C8B-B14F-4D97-AF65-F5344CB8AC3E}">
        <p14:creationId xmlns:p14="http://schemas.microsoft.com/office/powerpoint/2010/main" val="208714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Empty Calories</a:t>
            </a:r>
            <a:endParaRPr lang="en-CA" dirty="0"/>
          </a:p>
        </p:txBody>
      </p:sp>
      <p:sp>
        <p:nvSpPr>
          <p:cNvPr id="3" name="Content Placeholder 2"/>
          <p:cNvSpPr>
            <a:spLocks noGrp="1"/>
          </p:cNvSpPr>
          <p:nvPr>
            <p:ph idx="1"/>
          </p:nvPr>
        </p:nvSpPr>
        <p:spPr>
          <a:xfrm>
            <a:off x="457200" y="1357298"/>
            <a:ext cx="7258072" cy="5000660"/>
          </a:xfrm>
        </p:spPr>
        <p:txBody>
          <a:bodyPr>
            <a:normAutofit fontScale="92500" lnSpcReduction="20000"/>
          </a:bodyPr>
          <a:lstStyle/>
          <a:p>
            <a:r>
              <a:rPr lang="en-CA" dirty="0" smtClean="0"/>
              <a:t>Foods that are considered empty-calorie foods</a:t>
            </a:r>
            <a:r>
              <a:rPr lang="en-CA" i="1" dirty="0" smtClean="0"/>
              <a:t> </a:t>
            </a:r>
            <a:r>
              <a:rPr lang="en-CA" dirty="0" smtClean="0"/>
              <a:t>really have nothing in them as far as nutrition goes, except for calories. </a:t>
            </a:r>
          </a:p>
          <a:p>
            <a:pPr>
              <a:buNone/>
            </a:pPr>
            <a:endParaRPr lang="en-CA" dirty="0" smtClean="0"/>
          </a:p>
          <a:p>
            <a:r>
              <a:rPr lang="en-CA" dirty="0" smtClean="0"/>
              <a:t>Sugary foods, such as candy, are </a:t>
            </a:r>
          </a:p>
          <a:p>
            <a:pPr>
              <a:buNone/>
            </a:pPr>
            <a:r>
              <a:rPr lang="en-CA" dirty="0" smtClean="0"/>
              <a:t>	prime examples. </a:t>
            </a:r>
          </a:p>
          <a:p>
            <a:pPr>
              <a:buNone/>
            </a:pPr>
            <a:endParaRPr lang="en-CA" dirty="0" smtClean="0"/>
          </a:p>
          <a:p>
            <a:r>
              <a:rPr lang="en-CA" dirty="0" smtClean="0"/>
              <a:t>You can make some room for empty-calorie foods but don’t build your diet on them. If you do, you’ll miss out on valuable minerals, fibre, and vitamins.</a:t>
            </a:r>
          </a:p>
          <a:p>
            <a:endParaRPr lang="en-CA" dirty="0"/>
          </a:p>
        </p:txBody>
      </p:sp>
      <p:pic>
        <p:nvPicPr>
          <p:cNvPr id="2050" name="Picture 2" descr="http://4.bp.blogspot.com/-Rj2gn83bW80/TfnSGspSdZI/AAAAAAAAAFM/O1TxZdezRN4/s1600/Candy.jpg"/>
          <p:cNvPicPr>
            <a:picLocks noChangeAspect="1" noChangeArrowheads="1"/>
          </p:cNvPicPr>
          <p:nvPr/>
        </p:nvPicPr>
        <p:blipFill>
          <a:blip r:embed="rId2" cstate="print"/>
          <a:srcRect/>
          <a:stretch>
            <a:fillRect/>
          </a:stretch>
        </p:blipFill>
        <p:spPr bwMode="auto">
          <a:xfrm>
            <a:off x="6357950" y="2500306"/>
            <a:ext cx="2579674" cy="1933906"/>
          </a:xfrm>
          <a:prstGeom prst="rect">
            <a:avLst/>
          </a:prstGeom>
          <a:noFill/>
        </p:spPr>
      </p:pic>
    </p:spTree>
    <p:extLst>
      <p:ext uri="{BB962C8B-B14F-4D97-AF65-F5344CB8AC3E}">
        <p14:creationId xmlns:p14="http://schemas.microsoft.com/office/powerpoint/2010/main" val="2803840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OB-_zBCibso/TdGUDELjPJI/AAAAAAAAAAc/EOF4HwzSVDQ/s1600/fruits+and+veggies+border.jpg"/>
          <p:cNvPicPr>
            <a:picLocks noChangeAspect="1" noChangeArrowheads="1"/>
          </p:cNvPicPr>
          <p:nvPr/>
        </p:nvPicPr>
        <p:blipFill>
          <a:blip r:embed="rId2" cstate="print"/>
          <a:srcRect/>
          <a:stretch>
            <a:fillRect/>
          </a:stretch>
        </p:blipFill>
        <p:spPr bwMode="auto">
          <a:xfrm>
            <a:off x="1000100" y="142852"/>
            <a:ext cx="6929486" cy="1279578"/>
          </a:xfrm>
          <a:prstGeom prst="rect">
            <a:avLst/>
          </a:prstGeom>
          <a:noFill/>
        </p:spPr>
      </p:pic>
      <p:sp>
        <p:nvSpPr>
          <p:cNvPr id="2" name="Title 1"/>
          <p:cNvSpPr>
            <a:spLocks noGrp="1"/>
          </p:cNvSpPr>
          <p:nvPr>
            <p:ph type="title"/>
          </p:nvPr>
        </p:nvSpPr>
        <p:spPr/>
        <p:txBody>
          <a:bodyPr/>
          <a:lstStyle/>
          <a:p>
            <a:r>
              <a:rPr lang="en-CA" dirty="0" smtClean="0">
                <a:solidFill>
                  <a:schemeClr val="bg1"/>
                </a:solidFill>
              </a:rPr>
              <a:t>Nutrient-Dense Foods</a:t>
            </a:r>
            <a:endParaRPr lang="en-CA" dirty="0">
              <a:solidFill>
                <a:schemeClr val="bg1"/>
              </a:solidFill>
            </a:endParaRPr>
          </a:p>
        </p:txBody>
      </p:sp>
      <p:sp>
        <p:nvSpPr>
          <p:cNvPr id="3" name="Content Placeholder 2"/>
          <p:cNvSpPr>
            <a:spLocks noGrp="1"/>
          </p:cNvSpPr>
          <p:nvPr>
            <p:ph idx="1"/>
          </p:nvPr>
        </p:nvSpPr>
        <p:spPr>
          <a:xfrm>
            <a:off x="457200" y="1600200"/>
            <a:ext cx="8329642" cy="4900634"/>
          </a:xfrm>
        </p:spPr>
        <p:txBody>
          <a:bodyPr>
            <a:normAutofit fontScale="70000" lnSpcReduction="20000"/>
          </a:bodyPr>
          <a:lstStyle/>
          <a:p>
            <a:r>
              <a:rPr lang="en-CA" dirty="0" smtClean="0"/>
              <a:t>The opposite of empty-calorie foods are NUTRIENT-DENSE FOODS. </a:t>
            </a:r>
          </a:p>
          <a:p>
            <a:pPr>
              <a:buNone/>
            </a:pPr>
            <a:endParaRPr lang="en-CA" dirty="0" smtClean="0"/>
          </a:p>
          <a:p>
            <a:r>
              <a:rPr lang="en-CA" dirty="0" smtClean="0"/>
              <a:t>Calorie for calorie, they pack a </a:t>
            </a:r>
            <a:r>
              <a:rPr lang="en-CA" b="1" dirty="0" smtClean="0"/>
              <a:t>solid nutrition punch </a:t>
            </a:r>
            <a:r>
              <a:rPr lang="en-CA" dirty="0" smtClean="0"/>
              <a:t>by providing a good amount of vitamins, minerals, and/or fibre in comparison to the number of calories they provide. </a:t>
            </a:r>
          </a:p>
          <a:p>
            <a:pPr>
              <a:buNone/>
            </a:pPr>
            <a:endParaRPr lang="en-CA" dirty="0" smtClean="0"/>
          </a:p>
          <a:p>
            <a:r>
              <a:rPr lang="en-CA" dirty="0" smtClean="0"/>
              <a:t>In other words, you get a </a:t>
            </a:r>
            <a:r>
              <a:rPr lang="en-CA" b="1" dirty="0" smtClean="0"/>
              <a:t>BIG NUTRITION BANG FOR YOUR CALORIC BUCK</a:t>
            </a:r>
            <a:r>
              <a:rPr lang="en-CA" dirty="0" smtClean="0"/>
              <a:t>. </a:t>
            </a:r>
          </a:p>
          <a:p>
            <a:pPr>
              <a:buNone/>
            </a:pPr>
            <a:endParaRPr lang="en-CA" dirty="0" smtClean="0"/>
          </a:p>
          <a:p>
            <a:r>
              <a:rPr lang="en-CA" dirty="0" smtClean="0"/>
              <a:t>An example of a nutrient-dense food is an ORANGE:</a:t>
            </a:r>
          </a:p>
          <a:p>
            <a:pPr lvl="1"/>
            <a:r>
              <a:rPr lang="en-CA" dirty="0" smtClean="0"/>
              <a:t>For a mere 60 calories, you get about 3 grams of fibre, 100 percent of your daily vitamin C requirement, and a good amount of folic acid plus a spectrum of other micronutrients and </a:t>
            </a:r>
            <a:r>
              <a:rPr lang="en-CA" dirty="0" err="1" smtClean="0"/>
              <a:t>phytochemicals</a:t>
            </a:r>
            <a:r>
              <a:rPr lang="en-CA" dirty="0" smtClean="0"/>
              <a:t>, such as antioxidants.</a:t>
            </a:r>
            <a:endParaRPr lang="en-CA" dirty="0"/>
          </a:p>
        </p:txBody>
      </p:sp>
    </p:spTree>
    <p:extLst>
      <p:ext uri="{BB962C8B-B14F-4D97-AF65-F5344CB8AC3E}">
        <p14:creationId xmlns:p14="http://schemas.microsoft.com/office/powerpoint/2010/main" val="14639634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Carbohydrates</a:t>
            </a:r>
            <a:endParaRPr lang="en-CA" dirty="0">
              <a:latin typeface="Hobo Std" pitchFamily="34"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CA" sz="3600" dirty="0" smtClean="0"/>
              <a:t>Main source of </a:t>
            </a:r>
            <a:r>
              <a:rPr lang="en-CA" sz="3600" u="sng" dirty="0" smtClean="0"/>
              <a:t>energy (fuel)</a:t>
            </a:r>
          </a:p>
          <a:p>
            <a:pPr>
              <a:lnSpc>
                <a:spcPct val="150000"/>
              </a:lnSpc>
            </a:pPr>
            <a:r>
              <a:rPr lang="en-CA" sz="3600" dirty="0" smtClean="0"/>
              <a:t>Essential for brain function</a:t>
            </a:r>
          </a:p>
          <a:p>
            <a:pPr>
              <a:lnSpc>
                <a:spcPct val="150000"/>
              </a:lnSpc>
            </a:pPr>
            <a:r>
              <a:rPr lang="en-CA" sz="3600" dirty="0" smtClean="0"/>
              <a:t>Excess converted and stored as fat</a:t>
            </a:r>
          </a:p>
          <a:p>
            <a:pPr>
              <a:lnSpc>
                <a:spcPct val="150000"/>
              </a:lnSpc>
            </a:pPr>
            <a:r>
              <a:rPr lang="en-CA" sz="3600" dirty="0" smtClean="0"/>
              <a:t>Body can use other </a:t>
            </a:r>
            <a:r>
              <a:rPr lang="en-CA" sz="3600" u="sng" dirty="0" smtClean="0"/>
              <a:t>energy-producing </a:t>
            </a:r>
            <a:r>
              <a:rPr lang="en-CA" sz="3600" dirty="0" smtClean="0"/>
              <a:t>nutrients for </a:t>
            </a:r>
            <a:r>
              <a:rPr lang="en-CA" sz="3600" u="sng" dirty="0" smtClean="0"/>
              <a:t>energy</a:t>
            </a:r>
          </a:p>
          <a:p>
            <a:endParaRPr lang="en-CA" sz="3600" dirty="0" smtClean="0"/>
          </a:p>
          <a:p>
            <a:endParaRPr lang="en-CA" dirty="0"/>
          </a:p>
        </p:txBody>
      </p:sp>
      <p:pic>
        <p:nvPicPr>
          <p:cNvPr id="11266" name="Picture 2" descr="C:\Program Files\Microsoft Office\Media\CntCD1\ClipArt2\j0217488.wmf"/>
          <p:cNvPicPr>
            <a:picLocks noChangeAspect="1" noChangeArrowheads="1"/>
          </p:cNvPicPr>
          <p:nvPr/>
        </p:nvPicPr>
        <p:blipFill>
          <a:blip r:embed="rId3" cstate="print"/>
          <a:srcRect/>
          <a:stretch>
            <a:fillRect/>
          </a:stretch>
        </p:blipFill>
        <p:spPr bwMode="auto">
          <a:xfrm>
            <a:off x="6948264" y="764704"/>
            <a:ext cx="1762049" cy="1602029"/>
          </a:xfrm>
          <a:prstGeom prst="rect">
            <a:avLst/>
          </a:prstGeom>
          <a:noFill/>
        </p:spPr>
      </p:pic>
    </p:spTree>
    <p:extLst>
      <p:ext uri="{BB962C8B-B14F-4D97-AF65-F5344CB8AC3E}">
        <p14:creationId xmlns:p14="http://schemas.microsoft.com/office/powerpoint/2010/main" val="611209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webmd.com/dtmcms/live/webmd/consumer_assets/site_images/articles/health_tools/energy_mood_boost_diet_slideshow/photolibrary_rf_photo_apple_and_peanut_bu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97152"/>
            <a:ext cx="2437309"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latin typeface="Hobo Std" pitchFamily="34" charset="0"/>
              </a:rPr>
              <a:t>Energy and Nutrients</a:t>
            </a:r>
            <a:endParaRPr lang="en-CA" dirty="0">
              <a:latin typeface="Hobo Std" pitchFamily="34" charset="0"/>
            </a:endParaRPr>
          </a:p>
        </p:txBody>
      </p:sp>
      <p:sp>
        <p:nvSpPr>
          <p:cNvPr id="3" name="Content Placeholder 2"/>
          <p:cNvSpPr>
            <a:spLocks noGrp="1"/>
          </p:cNvSpPr>
          <p:nvPr>
            <p:ph idx="1"/>
          </p:nvPr>
        </p:nvSpPr>
        <p:spPr/>
        <p:txBody>
          <a:bodyPr>
            <a:normAutofit fontScale="70000" lnSpcReduction="20000"/>
          </a:bodyPr>
          <a:lstStyle/>
          <a:p>
            <a:r>
              <a:rPr lang="en-CA" b="1" u="sng" dirty="0" smtClean="0"/>
              <a:t>Energy</a:t>
            </a:r>
            <a:r>
              <a:rPr lang="en-CA" b="1" dirty="0" smtClean="0"/>
              <a:t> </a:t>
            </a:r>
            <a:r>
              <a:rPr lang="en-CA" dirty="0" smtClean="0"/>
              <a:t> </a:t>
            </a:r>
          </a:p>
          <a:p>
            <a:pPr lvl="1"/>
            <a:r>
              <a:rPr lang="en-CA" dirty="0" smtClean="0"/>
              <a:t>Measured in calories</a:t>
            </a:r>
          </a:p>
          <a:p>
            <a:pPr lvl="1"/>
            <a:r>
              <a:rPr lang="en-CA" dirty="0" smtClean="0"/>
              <a:t>Allows the body to carry out functions for an active lifestyle</a:t>
            </a:r>
          </a:p>
          <a:p>
            <a:pPr lvl="1">
              <a:buNone/>
            </a:pPr>
            <a:endParaRPr lang="en-CA" dirty="0" smtClean="0"/>
          </a:p>
          <a:p>
            <a:r>
              <a:rPr lang="en-CA" b="1" u="sng" dirty="0" smtClean="0"/>
              <a:t>NUTRIENTS</a:t>
            </a:r>
            <a:r>
              <a:rPr lang="en-CA" b="1" u="sng" dirty="0"/>
              <a:t>: </a:t>
            </a:r>
            <a:r>
              <a:rPr lang="en-CA" dirty="0"/>
              <a:t>substances found in food and needed by the body to function, grow, repair itself, and produce energy.</a:t>
            </a:r>
          </a:p>
          <a:p>
            <a:endParaRPr lang="en-CA" dirty="0"/>
          </a:p>
          <a:p>
            <a:r>
              <a:rPr lang="en-CA" dirty="0"/>
              <a:t>Fuel for cell activity</a:t>
            </a:r>
          </a:p>
          <a:p>
            <a:endParaRPr lang="en-CA" dirty="0"/>
          </a:p>
          <a:p>
            <a:r>
              <a:rPr lang="en-CA" dirty="0"/>
              <a:t>Nutrients provide the physical and metabolic basis for nearly all we are and all we do </a:t>
            </a:r>
          </a:p>
          <a:p>
            <a:endParaRPr lang="en-CA" dirty="0"/>
          </a:p>
          <a:p>
            <a:pPr algn="ctr">
              <a:buNone/>
            </a:pPr>
            <a:r>
              <a:rPr lang="en-CA" b="1" dirty="0"/>
              <a:t>WE REALLY ARE </a:t>
            </a:r>
          </a:p>
          <a:p>
            <a:pPr algn="ctr">
              <a:buNone/>
            </a:pPr>
            <a:r>
              <a:rPr lang="en-CA" b="1" dirty="0"/>
              <a:t>WHAT WE EAT!</a:t>
            </a:r>
          </a:p>
        </p:txBody>
      </p:sp>
    </p:spTree>
    <p:extLst>
      <p:ext uri="{BB962C8B-B14F-4D97-AF65-F5344CB8AC3E}">
        <p14:creationId xmlns:p14="http://schemas.microsoft.com/office/powerpoint/2010/main" val="10447307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Complex Carbohydrates</a:t>
            </a:r>
            <a:endParaRPr lang="en-CA" u="sng" dirty="0">
              <a:latin typeface="Hobo Std" pitchFamily="34" charset="0"/>
            </a:endParaRPr>
          </a:p>
        </p:txBody>
      </p:sp>
      <p:sp>
        <p:nvSpPr>
          <p:cNvPr id="3" name="Content Placeholder 2"/>
          <p:cNvSpPr>
            <a:spLocks noGrp="1"/>
          </p:cNvSpPr>
          <p:nvPr>
            <p:ph idx="1"/>
          </p:nvPr>
        </p:nvSpPr>
        <p:spPr/>
        <p:txBody>
          <a:bodyPr/>
          <a:lstStyle/>
          <a:p>
            <a:pPr>
              <a:lnSpc>
                <a:spcPct val="150000"/>
              </a:lnSpc>
            </a:pPr>
            <a:r>
              <a:rPr lang="en-CA" dirty="0" smtClean="0"/>
              <a:t>Includes </a:t>
            </a:r>
            <a:r>
              <a:rPr lang="en-CA" u="sng" dirty="0" smtClean="0"/>
              <a:t>Starches </a:t>
            </a:r>
            <a:r>
              <a:rPr lang="en-CA" dirty="0" smtClean="0"/>
              <a:t>and </a:t>
            </a:r>
            <a:r>
              <a:rPr lang="en-CA" u="sng" dirty="0" smtClean="0"/>
              <a:t>Dietary Fibre</a:t>
            </a:r>
          </a:p>
          <a:p>
            <a:r>
              <a:rPr lang="en-CA" dirty="0" smtClean="0"/>
              <a:t>Found in grains products, nuts, seeds, legumes,  fruits and vegetables</a:t>
            </a:r>
          </a:p>
          <a:p>
            <a:endParaRPr lang="en-CA" dirty="0" smtClean="0"/>
          </a:p>
          <a:p>
            <a:r>
              <a:rPr lang="en-CA" b="1" dirty="0" smtClean="0"/>
              <a:t>Dietary Fibre</a:t>
            </a:r>
          </a:p>
          <a:p>
            <a:pPr lvl="1"/>
            <a:r>
              <a:rPr lang="en-CA" dirty="0" smtClean="0"/>
              <a:t>The only form of carbohydrate that does not </a:t>
            </a:r>
            <a:r>
              <a:rPr lang="en-CA" u="sng" dirty="0" smtClean="0"/>
              <a:t>provide energy</a:t>
            </a:r>
          </a:p>
          <a:p>
            <a:pPr lvl="1"/>
            <a:r>
              <a:rPr lang="en-CA" dirty="0" smtClean="0"/>
              <a:t>Found only in foods from plant sources </a:t>
            </a:r>
            <a:endParaRPr lang="en-CA" dirty="0"/>
          </a:p>
        </p:txBody>
      </p:sp>
    </p:spTree>
    <p:extLst>
      <p:ext uri="{BB962C8B-B14F-4D97-AF65-F5344CB8AC3E}">
        <p14:creationId xmlns:p14="http://schemas.microsoft.com/office/powerpoint/2010/main" val="33287081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Types of Dietary Fibre</a:t>
            </a:r>
            <a:endParaRPr lang="en-CA" dirty="0">
              <a:latin typeface="Hobo Std" pitchFamily="34" charset="0"/>
            </a:endParaRPr>
          </a:p>
        </p:txBody>
      </p:sp>
      <p:sp>
        <p:nvSpPr>
          <p:cNvPr id="3" name="Content Placeholder 2"/>
          <p:cNvSpPr>
            <a:spLocks noGrp="1"/>
          </p:cNvSpPr>
          <p:nvPr>
            <p:ph idx="1"/>
          </p:nvPr>
        </p:nvSpPr>
        <p:spPr/>
        <p:txBody>
          <a:bodyPr>
            <a:normAutofit fontScale="92500" lnSpcReduction="20000"/>
          </a:bodyPr>
          <a:lstStyle/>
          <a:p>
            <a:pPr>
              <a:lnSpc>
                <a:spcPct val="150000"/>
              </a:lnSpc>
            </a:pPr>
            <a:r>
              <a:rPr lang="en-CA" b="1" dirty="0" smtClean="0"/>
              <a:t>Insoluble Fibre</a:t>
            </a:r>
          </a:p>
          <a:p>
            <a:pPr lvl="1">
              <a:lnSpc>
                <a:spcPct val="150000"/>
              </a:lnSpc>
            </a:pPr>
            <a:r>
              <a:rPr lang="en-CA" dirty="0" smtClean="0"/>
              <a:t>Promotes regular </a:t>
            </a:r>
            <a:r>
              <a:rPr lang="en-CA" u="sng" dirty="0" smtClean="0"/>
              <a:t>bowel movements</a:t>
            </a:r>
            <a:endParaRPr lang="en-CA" dirty="0" smtClean="0"/>
          </a:p>
          <a:p>
            <a:pPr>
              <a:lnSpc>
                <a:spcPct val="150000"/>
              </a:lnSpc>
            </a:pPr>
            <a:r>
              <a:rPr lang="en-CA" b="1" dirty="0" smtClean="0"/>
              <a:t>Soluble fibre</a:t>
            </a:r>
          </a:p>
          <a:p>
            <a:pPr lvl="1">
              <a:lnSpc>
                <a:spcPct val="150000"/>
              </a:lnSpc>
            </a:pPr>
            <a:r>
              <a:rPr lang="en-CA" dirty="0" smtClean="0"/>
              <a:t>Helps reduce blood </a:t>
            </a:r>
            <a:r>
              <a:rPr lang="en-CA" u="sng" dirty="0" smtClean="0"/>
              <a:t>cholesterol levels </a:t>
            </a:r>
          </a:p>
          <a:p>
            <a:pPr lvl="1">
              <a:lnSpc>
                <a:spcPct val="150000"/>
              </a:lnSpc>
            </a:pPr>
            <a:endParaRPr lang="en-CA" u="sng" dirty="0" smtClean="0"/>
          </a:p>
          <a:p>
            <a:pPr>
              <a:lnSpc>
                <a:spcPct val="150000"/>
              </a:lnSpc>
            </a:pPr>
            <a:r>
              <a:rPr lang="en-CA" dirty="0" smtClean="0"/>
              <a:t>Get enough fibre by: </a:t>
            </a:r>
            <a:r>
              <a:rPr lang="en-CA" i="1" u="sng" dirty="0" smtClean="0"/>
              <a:t>Eating a variety of plant foods everyday!</a:t>
            </a:r>
            <a:endParaRPr lang="en-CA" i="1" u="sng" dirty="0"/>
          </a:p>
        </p:txBody>
      </p:sp>
      <p:pic>
        <p:nvPicPr>
          <p:cNvPr id="10242" name="Picture 2" descr="C:\Program Files\Microsoft Office\Media\CntCD1\ClipArt2\j0215101.wmf"/>
          <p:cNvPicPr>
            <a:picLocks noChangeAspect="1" noChangeArrowheads="1"/>
          </p:cNvPicPr>
          <p:nvPr/>
        </p:nvPicPr>
        <p:blipFill>
          <a:blip r:embed="rId3" cstate="print"/>
          <a:srcRect/>
          <a:stretch>
            <a:fillRect/>
          </a:stretch>
        </p:blipFill>
        <p:spPr bwMode="auto">
          <a:xfrm>
            <a:off x="7452320" y="1268760"/>
            <a:ext cx="1103184" cy="1895275"/>
          </a:xfrm>
          <a:prstGeom prst="rect">
            <a:avLst/>
          </a:prstGeom>
          <a:noFill/>
        </p:spPr>
      </p:pic>
      <p:pic>
        <p:nvPicPr>
          <p:cNvPr id="10244" name="Picture 4" descr="C:\Program Files\Microsoft Office\Media\CntCD1\Animated\j0223774.gif"/>
          <p:cNvPicPr>
            <a:picLocks noChangeAspect="1" noChangeArrowheads="1" noCrop="1"/>
          </p:cNvPicPr>
          <p:nvPr/>
        </p:nvPicPr>
        <p:blipFill>
          <a:blip r:embed="rId4" cstate="print"/>
          <a:srcRect/>
          <a:stretch>
            <a:fillRect/>
          </a:stretch>
        </p:blipFill>
        <p:spPr bwMode="auto">
          <a:xfrm>
            <a:off x="7308304" y="3789040"/>
            <a:ext cx="1598290" cy="1167981"/>
          </a:xfrm>
          <a:prstGeom prst="rect">
            <a:avLst/>
          </a:prstGeom>
          <a:noFill/>
        </p:spPr>
      </p:pic>
    </p:spTree>
    <p:extLst>
      <p:ext uri="{BB962C8B-B14F-4D97-AF65-F5344CB8AC3E}">
        <p14:creationId xmlns:p14="http://schemas.microsoft.com/office/powerpoint/2010/main" val="38099708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Simple Carbohydrates </a:t>
            </a:r>
            <a:endParaRPr lang="en-CA" dirty="0">
              <a:latin typeface="Hobo Std" pitchFamily="34" charset="0"/>
            </a:endParaRPr>
          </a:p>
        </p:txBody>
      </p:sp>
      <p:sp>
        <p:nvSpPr>
          <p:cNvPr id="3" name="Content Placeholder 2"/>
          <p:cNvSpPr>
            <a:spLocks noGrp="1"/>
          </p:cNvSpPr>
          <p:nvPr>
            <p:ph idx="1"/>
          </p:nvPr>
        </p:nvSpPr>
        <p:spPr/>
        <p:txBody>
          <a:bodyPr>
            <a:normAutofit/>
          </a:bodyPr>
          <a:lstStyle/>
          <a:p>
            <a:pPr>
              <a:lnSpc>
                <a:spcPct val="150000"/>
              </a:lnSpc>
            </a:pPr>
            <a:r>
              <a:rPr lang="en-CA" dirty="0" smtClean="0"/>
              <a:t>Another Name = </a:t>
            </a:r>
            <a:r>
              <a:rPr lang="en-CA" u="sng" dirty="0" smtClean="0"/>
              <a:t>Sugars</a:t>
            </a:r>
            <a:endParaRPr lang="en-CA" dirty="0" smtClean="0"/>
          </a:p>
          <a:p>
            <a:pPr>
              <a:lnSpc>
                <a:spcPct val="150000"/>
              </a:lnSpc>
            </a:pPr>
            <a:r>
              <a:rPr lang="en-CA" dirty="0" smtClean="0"/>
              <a:t>Many types and names</a:t>
            </a:r>
          </a:p>
          <a:p>
            <a:pPr>
              <a:lnSpc>
                <a:spcPct val="150000"/>
              </a:lnSpc>
            </a:pPr>
            <a:r>
              <a:rPr lang="en-CA" dirty="0" smtClean="0"/>
              <a:t>Examples of refined sugars: </a:t>
            </a:r>
            <a:r>
              <a:rPr lang="en-CA" u="sng" dirty="0" smtClean="0"/>
              <a:t>corn syrup, honey, molasses, brown sugar, table sugar </a:t>
            </a:r>
            <a:endParaRPr lang="en-CA" dirty="0" smtClean="0"/>
          </a:p>
          <a:p>
            <a:pPr>
              <a:lnSpc>
                <a:spcPct val="150000"/>
              </a:lnSpc>
            </a:pPr>
            <a:r>
              <a:rPr lang="en-CA" dirty="0" smtClean="0"/>
              <a:t>Eating large amounts can lead to </a:t>
            </a:r>
            <a:r>
              <a:rPr lang="en-CA" u="sng" dirty="0" smtClean="0"/>
              <a:t>weight gain</a:t>
            </a:r>
            <a:r>
              <a:rPr lang="en-CA" dirty="0" smtClean="0"/>
              <a:t> </a:t>
            </a:r>
            <a:endParaRPr lang="en-CA" dirty="0"/>
          </a:p>
        </p:txBody>
      </p:sp>
      <p:pic>
        <p:nvPicPr>
          <p:cNvPr id="9218" name="Picture 2" descr="C:\Program Files\Microsoft Office\Media\CntCD1\ClipArt7\j0300049.wmf"/>
          <p:cNvPicPr>
            <a:picLocks noChangeAspect="1" noChangeArrowheads="1"/>
          </p:cNvPicPr>
          <p:nvPr/>
        </p:nvPicPr>
        <p:blipFill>
          <a:blip r:embed="rId3" cstate="print"/>
          <a:srcRect/>
          <a:stretch>
            <a:fillRect/>
          </a:stretch>
        </p:blipFill>
        <p:spPr bwMode="auto">
          <a:xfrm>
            <a:off x="6588224" y="1412776"/>
            <a:ext cx="1755648" cy="1430122"/>
          </a:xfrm>
          <a:prstGeom prst="rect">
            <a:avLst/>
          </a:prstGeom>
          <a:noFill/>
        </p:spPr>
      </p:pic>
    </p:spTree>
    <p:extLst>
      <p:ext uri="{BB962C8B-B14F-4D97-AF65-F5344CB8AC3E}">
        <p14:creationId xmlns:p14="http://schemas.microsoft.com/office/powerpoint/2010/main" val="14322309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Proteins</a:t>
            </a:r>
            <a:endParaRPr lang="en-CA" dirty="0">
              <a:latin typeface="Hobo Std" pitchFamily="34" charset="0"/>
            </a:endParaRPr>
          </a:p>
        </p:txBody>
      </p:sp>
      <p:sp>
        <p:nvSpPr>
          <p:cNvPr id="3" name="Content Placeholder 2"/>
          <p:cNvSpPr>
            <a:spLocks noGrp="1"/>
          </p:cNvSpPr>
          <p:nvPr>
            <p:ph idx="1"/>
          </p:nvPr>
        </p:nvSpPr>
        <p:spPr/>
        <p:txBody>
          <a:bodyPr/>
          <a:lstStyle/>
          <a:p>
            <a:pPr>
              <a:lnSpc>
                <a:spcPct val="150000"/>
              </a:lnSpc>
            </a:pPr>
            <a:r>
              <a:rPr lang="en-CA" dirty="0" smtClean="0"/>
              <a:t>Used for growth and repair</a:t>
            </a:r>
          </a:p>
          <a:p>
            <a:pPr>
              <a:lnSpc>
                <a:spcPct val="150000"/>
              </a:lnSpc>
            </a:pPr>
            <a:r>
              <a:rPr lang="en-CA" dirty="0" smtClean="0"/>
              <a:t>Building blocks of the body</a:t>
            </a:r>
          </a:p>
          <a:p>
            <a:pPr lvl="1">
              <a:lnSpc>
                <a:spcPct val="150000"/>
              </a:lnSpc>
            </a:pPr>
            <a:r>
              <a:rPr lang="en-CA" dirty="0" smtClean="0"/>
              <a:t>Made up of chains of </a:t>
            </a:r>
            <a:r>
              <a:rPr lang="en-CA" u="sng" dirty="0" smtClean="0"/>
              <a:t>amino acids</a:t>
            </a:r>
          </a:p>
          <a:p>
            <a:pPr>
              <a:lnSpc>
                <a:spcPct val="150000"/>
              </a:lnSpc>
            </a:pPr>
            <a:r>
              <a:rPr lang="en-CA" dirty="0" smtClean="0"/>
              <a:t>Helps us fight disease (immune system)</a:t>
            </a:r>
          </a:p>
          <a:p>
            <a:pPr>
              <a:lnSpc>
                <a:spcPct val="150000"/>
              </a:lnSpc>
            </a:pPr>
            <a:r>
              <a:rPr lang="en-CA" dirty="0" smtClean="0"/>
              <a:t>Can be used for energy</a:t>
            </a:r>
            <a:endParaRPr lang="en-CA" dirty="0"/>
          </a:p>
        </p:txBody>
      </p:sp>
      <p:pic>
        <p:nvPicPr>
          <p:cNvPr id="8194" name="Picture 2" descr="C:\Program Files\Microsoft Office\Media\CntCD1\ClipArt1\j0078774.wmf"/>
          <p:cNvPicPr>
            <a:picLocks noChangeAspect="1" noChangeArrowheads="1"/>
          </p:cNvPicPr>
          <p:nvPr/>
        </p:nvPicPr>
        <p:blipFill>
          <a:blip r:embed="rId3" cstate="print"/>
          <a:srcRect/>
          <a:stretch>
            <a:fillRect/>
          </a:stretch>
        </p:blipFill>
        <p:spPr bwMode="auto">
          <a:xfrm>
            <a:off x="6804248" y="620688"/>
            <a:ext cx="1901416" cy="1800200"/>
          </a:xfrm>
          <a:prstGeom prst="rect">
            <a:avLst/>
          </a:prstGeom>
          <a:noFill/>
        </p:spPr>
      </p:pic>
    </p:spTree>
    <p:extLst>
      <p:ext uri="{BB962C8B-B14F-4D97-AF65-F5344CB8AC3E}">
        <p14:creationId xmlns:p14="http://schemas.microsoft.com/office/powerpoint/2010/main" val="3047973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Types of Protein</a:t>
            </a:r>
            <a:endParaRPr lang="en-CA" dirty="0">
              <a:latin typeface="Hobo Std" pitchFamily="34" charset="0"/>
            </a:endParaRPr>
          </a:p>
        </p:txBody>
      </p:sp>
      <p:sp>
        <p:nvSpPr>
          <p:cNvPr id="3" name="Content Placeholder 2"/>
          <p:cNvSpPr>
            <a:spLocks noGrp="1"/>
          </p:cNvSpPr>
          <p:nvPr>
            <p:ph idx="1"/>
          </p:nvPr>
        </p:nvSpPr>
        <p:spPr/>
        <p:txBody>
          <a:bodyPr>
            <a:normAutofit fontScale="85000" lnSpcReduction="20000"/>
          </a:bodyPr>
          <a:lstStyle/>
          <a:p>
            <a:pPr>
              <a:lnSpc>
                <a:spcPct val="150000"/>
              </a:lnSpc>
            </a:pPr>
            <a:r>
              <a:rPr lang="en-CA" b="1" dirty="0" smtClean="0"/>
              <a:t>Complete Protein (animal sources)</a:t>
            </a:r>
          </a:p>
          <a:p>
            <a:pPr lvl="1">
              <a:lnSpc>
                <a:spcPct val="150000"/>
              </a:lnSpc>
            </a:pPr>
            <a:r>
              <a:rPr lang="en-CA" dirty="0" smtClean="0"/>
              <a:t>Provide all </a:t>
            </a:r>
            <a:r>
              <a:rPr lang="en-CA" b="1" u="sng" dirty="0" smtClean="0"/>
              <a:t>9</a:t>
            </a:r>
            <a:r>
              <a:rPr lang="en-CA" dirty="0" smtClean="0"/>
              <a:t> essential amino acids</a:t>
            </a:r>
          </a:p>
          <a:p>
            <a:pPr lvl="1">
              <a:lnSpc>
                <a:spcPct val="150000"/>
              </a:lnSpc>
            </a:pPr>
            <a:r>
              <a:rPr lang="en-CA" dirty="0" smtClean="0"/>
              <a:t>Examples include: </a:t>
            </a:r>
            <a:r>
              <a:rPr lang="en-CA" u="sng" dirty="0" smtClean="0"/>
              <a:t>Meat, poultry, fish, eggs, milk products, soy products</a:t>
            </a:r>
          </a:p>
          <a:p>
            <a:pPr lvl="1">
              <a:lnSpc>
                <a:spcPct val="150000"/>
              </a:lnSpc>
              <a:buNone/>
            </a:pPr>
            <a:endParaRPr lang="en-CA" u="sng" dirty="0" smtClean="0"/>
          </a:p>
          <a:p>
            <a:pPr>
              <a:lnSpc>
                <a:spcPct val="150000"/>
              </a:lnSpc>
            </a:pPr>
            <a:r>
              <a:rPr lang="en-CA" b="1" dirty="0" smtClean="0"/>
              <a:t>Incomplete Protein (plant sources)</a:t>
            </a:r>
          </a:p>
          <a:p>
            <a:pPr lvl="1">
              <a:lnSpc>
                <a:spcPct val="150000"/>
              </a:lnSpc>
            </a:pPr>
            <a:r>
              <a:rPr lang="en-CA" dirty="0" smtClean="0"/>
              <a:t>Missing one or more of the 9 essential amino acids</a:t>
            </a:r>
          </a:p>
          <a:p>
            <a:pPr lvl="1">
              <a:lnSpc>
                <a:spcPct val="150000"/>
              </a:lnSpc>
            </a:pPr>
            <a:r>
              <a:rPr lang="en-CA" dirty="0" smtClean="0"/>
              <a:t>Exception – </a:t>
            </a:r>
            <a:r>
              <a:rPr lang="en-CA" u="sng" dirty="0" smtClean="0"/>
              <a:t>soybeans </a:t>
            </a:r>
            <a:endParaRPr lang="en-CA" dirty="0"/>
          </a:p>
        </p:txBody>
      </p:sp>
      <p:pic>
        <p:nvPicPr>
          <p:cNvPr id="7170" name="Picture 2" descr="C:\Program Files\Microsoft Office\Media\CntCD1\ClipArt1\j0195744.wmf"/>
          <p:cNvPicPr>
            <a:picLocks noChangeAspect="1" noChangeArrowheads="1"/>
          </p:cNvPicPr>
          <p:nvPr/>
        </p:nvPicPr>
        <p:blipFill>
          <a:blip r:embed="rId2" cstate="print"/>
          <a:srcRect/>
          <a:stretch>
            <a:fillRect/>
          </a:stretch>
        </p:blipFill>
        <p:spPr bwMode="auto">
          <a:xfrm>
            <a:off x="7020272" y="764704"/>
            <a:ext cx="1801368" cy="1783080"/>
          </a:xfrm>
          <a:prstGeom prst="rect">
            <a:avLst/>
          </a:prstGeom>
          <a:noFill/>
        </p:spPr>
      </p:pic>
    </p:spTree>
    <p:extLst>
      <p:ext uri="{BB962C8B-B14F-4D97-AF65-F5344CB8AC3E}">
        <p14:creationId xmlns:p14="http://schemas.microsoft.com/office/powerpoint/2010/main" val="25189251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Fats</a:t>
            </a:r>
            <a:endParaRPr lang="en-CA" dirty="0">
              <a:latin typeface="Hobo Std" pitchFamily="34" charset="0"/>
            </a:endParaRPr>
          </a:p>
        </p:txBody>
      </p:sp>
      <p:sp>
        <p:nvSpPr>
          <p:cNvPr id="3" name="Content Placeholder 2"/>
          <p:cNvSpPr>
            <a:spLocks noGrp="1"/>
          </p:cNvSpPr>
          <p:nvPr>
            <p:ph idx="1"/>
          </p:nvPr>
        </p:nvSpPr>
        <p:spPr>
          <a:xfrm>
            <a:off x="457200" y="1600200"/>
            <a:ext cx="8229600" cy="4709120"/>
          </a:xfrm>
        </p:spPr>
        <p:txBody>
          <a:bodyPr>
            <a:normAutofit fontScale="85000" lnSpcReduction="10000"/>
          </a:bodyPr>
          <a:lstStyle/>
          <a:p>
            <a:pPr>
              <a:lnSpc>
                <a:spcPct val="150000"/>
              </a:lnSpc>
            </a:pPr>
            <a:r>
              <a:rPr lang="en-CA" dirty="0" smtClean="0"/>
              <a:t>Provide a concentrated store of energy</a:t>
            </a:r>
          </a:p>
          <a:p>
            <a:pPr>
              <a:lnSpc>
                <a:spcPct val="150000"/>
              </a:lnSpc>
            </a:pPr>
            <a:r>
              <a:rPr lang="en-CA" dirty="0" smtClean="0"/>
              <a:t>Contain essential fatty acids and fat soluble vitamins</a:t>
            </a:r>
          </a:p>
          <a:p>
            <a:pPr>
              <a:lnSpc>
                <a:spcPct val="150000"/>
              </a:lnSpc>
            </a:pPr>
            <a:r>
              <a:rPr lang="en-CA" dirty="0" smtClean="0"/>
              <a:t>Insulates the body</a:t>
            </a:r>
          </a:p>
          <a:p>
            <a:pPr>
              <a:lnSpc>
                <a:spcPct val="150000"/>
              </a:lnSpc>
            </a:pPr>
            <a:r>
              <a:rPr lang="en-CA" u="sng" dirty="0" smtClean="0"/>
              <a:t>Cushions</a:t>
            </a:r>
            <a:r>
              <a:rPr lang="en-CA" dirty="0" smtClean="0"/>
              <a:t> vital organs, like the heart and liver</a:t>
            </a:r>
          </a:p>
          <a:p>
            <a:pPr>
              <a:lnSpc>
                <a:spcPct val="150000"/>
              </a:lnSpc>
            </a:pPr>
            <a:r>
              <a:rPr lang="en-CA" dirty="0" smtClean="0"/>
              <a:t>Too much fat can increase risk of illness</a:t>
            </a:r>
          </a:p>
          <a:p>
            <a:pPr>
              <a:lnSpc>
                <a:spcPct val="150000"/>
              </a:lnSpc>
            </a:pPr>
            <a:r>
              <a:rPr lang="en-CA" dirty="0" smtClean="0"/>
              <a:t>Ways to limit: </a:t>
            </a:r>
            <a:r>
              <a:rPr lang="en-CA" u="sng" dirty="0" smtClean="0"/>
              <a:t>choose lean / low fat foods, choose healthy fats, choose fruits, vegetables &amp; whole grains </a:t>
            </a:r>
            <a:endParaRPr lang="en-CA" dirty="0" smtClean="0"/>
          </a:p>
          <a:p>
            <a:pPr>
              <a:lnSpc>
                <a:spcPct val="150000"/>
              </a:lnSpc>
            </a:pPr>
            <a:endParaRPr lang="en-CA" dirty="0"/>
          </a:p>
        </p:txBody>
      </p:sp>
      <p:pic>
        <p:nvPicPr>
          <p:cNvPr id="6146" name="Picture 2" descr="C:\Program Files\Microsoft Office\Media\CntCD1\ClipArt3\j0234210.wmf"/>
          <p:cNvPicPr>
            <a:picLocks noChangeAspect="1" noChangeArrowheads="1"/>
          </p:cNvPicPr>
          <p:nvPr/>
        </p:nvPicPr>
        <p:blipFill>
          <a:blip r:embed="rId3" cstate="print"/>
          <a:srcRect/>
          <a:stretch>
            <a:fillRect/>
          </a:stretch>
        </p:blipFill>
        <p:spPr bwMode="auto">
          <a:xfrm>
            <a:off x="7308304" y="692696"/>
            <a:ext cx="1660562" cy="1331706"/>
          </a:xfrm>
          <a:prstGeom prst="rect">
            <a:avLst/>
          </a:prstGeom>
          <a:noFill/>
        </p:spPr>
      </p:pic>
    </p:spTree>
    <p:extLst>
      <p:ext uri="{BB962C8B-B14F-4D97-AF65-F5344CB8AC3E}">
        <p14:creationId xmlns:p14="http://schemas.microsoft.com/office/powerpoint/2010/main" val="11060770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Types of Fats</a:t>
            </a:r>
            <a:endParaRPr lang="en-CA" dirty="0">
              <a:latin typeface="Hobo Std" pitchFamily="34" charset="0"/>
            </a:endParaRPr>
          </a:p>
        </p:txBody>
      </p:sp>
      <p:sp>
        <p:nvSpPr>
          <p:cNvPr id="3" name="Content Placeholder 2"/>
          <p:cNvSpPr>
            <a:spLocks noGrp="1"/>
          </p:cNvSpPr>
          <p:nvPr>
            <p:ph idx="1"/>
          </p:nvPr>
        </p:nvSpPr>
        <p:spPr>
          <a:xfrm>
            <a:off x="467544" y="1340768"/>
            <a:ext cx="8219256" cy="5184576"/>
          </a:xfrm>
        </p:spPr>
        <p:txBody>
          <a:bodyPr>
            <a:normAutofit fontScale="85000" lnSpcReduction="20000"/>
          </a:bodyPr>
          <a:lstStyle/>
          <a:p>
            <a:pPr>
              <a:lnSpc>
                <a:spcPct val="150000"/>
              </a:lnSpc>
            </a:pPr>
            <a:r>
              <a:rPr lang="en-CA" b="1" dirty="0" smtClean="0"/>
              <a:t>Saturated Fat</a:t>
            </a:r>
          </a:p>
          <a:p>
            <a:pPr lvl="1">
              <a:lnSpc>
                <a:spcPct val="150000"/>
              </a:lnSpc>
            </a:pPr>
            <a:r>
              <a:rPr lang="en-CA" dirty="0" smtClean="0"/>
              <a:t>Harmful in excess – work to reduce the amount consumed in diet</a:t>
            </a:r>
          </a:p>
          <a:p>
            <a:pPr lvl="1">
              <a:lnSpc>
                <a:spcPct val="150000"/>
              </a:lnSpc>
            </a:pPr>
            <a:r>
              <a:rPr lang="en-CA" dirty="0" smtClean="0"/>
              <a:t>Usually from an animal source</a:t>
            </a:r>
          </a:p>
          <a:p>
            <a:pPr lvl="1">
              <a:lnSpc>
                <a:spcPct val="150000"/>
              </a:lnSpc>
            </a:pPr>
            <a:r>
              <a:rPr lang="en-CA" u="sng" dirty="0" smtClean="0"/>
              <a:t>Meat, poultry skin, whole-milk products (e.g. butter, cream), tropical oils (e.g. palm oil)</a:t>
            </a:r>
          </a:p>
          <a:p>
            <a:pPr>
              <a:lnSpc>
                <a:spcPct val="150000"/>
              </a:lnSpc>
            </a:pPr>
            <a:r>
              <a:rPr lang="en-CA" b="1" dirty="0" smtClean="0"/>
              <a:t>Monounsaturated Fat</a:t>
            </a:r>
          </a:p>
          <a:p>
            <a:pPr lvl="1">
              <a:lnSpc>
                <a:spcPct val="150000"/>
              </a:lnSpc>
            </a:pPr>
            <a:r>
              <a:rPr lang="en-CA" dirty="0" smtClean="0"/>
              <a:t>Healthier source of fat from vegetable sources</a:t>
            </a:r>
          </a:p>
          <a:p>
            <a:pPr lvl="1">
              <a:lnSpc>
                <a:spcPct val="150000"/>
              </a:lnSpc>
            </a:pPr>
            <a:r>
              <a:rPr lang="en-CA" u="sng" dirty="0" smtClean="0"/>
              <a:t>Olive Oil, canola oil, avocado, olives, peanuts</a:t>
            </a:r>
          </a:p>
        </p:txBody>
      </p:sp>
      <p:pic>
        <p:nvPicPr>
          <p:cNvPr id="5122" name="Picture 2" descr="C:\Program Files\Microsoft Office\Media\CntCD1\ClipArt6\j0293562.wmf"/>
          <p:cNvPicPr>
            <a:picLocks noChangeAspect="1" noChangeArrowheads="1"/>
          </p:cNvPicPr>
          <p:nvPr/>
        </p:nvPicPr>
        <p:blipFill>
          <a:blip r:embed="rId2" cstate="print"/>
          <a:srcRect/>
          <a:stretch>
            <a:fillRect/>
          </a:stretch>
        </p:blipFill>
        <p:spPr bwMode="auto">
          <a:xfrm>
            <a:off x="7020272" y="764704"/>
            <a:ext cx="1469959" cy="1080120"/>
          </a:xfrm>
          <a:prstGeom prst="rect">
            <a:avLst/>
          </a:prstGeom>
          <a:noFill/>
        </p:spPr>
      </p:pic>
    </p:spTree>
    <p:extLst>
      <p:ext uri="{BB962C8B-B14F-4D97-AF65-F5344CB8AC3E}">
        <p14:creationId xmlns:p14="http://schemas.microsoft.com/office/powerpoint/2010/main" val="783654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nSpc>
                <a:spcPct val="150000"/>
              </a:lnSpc>
            </a:pPr>
            <a:r>
              <a:rPr lang="en-CA" b="1" dirty="0"/>
              <a:t>Polyunsaturated </a:t>
            </a:r>
            <a:r>
              <a:rPr lang="en-CA" b="1" dirty="0" smtClean="0"/>
              <a:t>Fat</a:t>
            </a:r>
          </a:p>
          <a:p>
            <a:pPr lvl="1">
              <a:lnSpc>
                <a:spcPct val="150000"/>
              </a:lnSpc>
            </a:pPr>
            <a:r>
              <a:rPr lang="en-CA" dirty="0" smtClean="0"/>
              <a:t>Healthier source of fat that may help lower cholesterol</a:t>
            </a:r>
            <a:endParaRPr lang="en-CA" dirty="0"/>
          </a:p>
          <a:p>
            <a:pPr lvl="1">
              <a:lnSpc>
                <a:spcPct val="150000"/>
              </a:lnSpc>
            </a:pPr>
            <a:r>
              <a:rPr lang="en-CA" u="sng" dirty="0"/>
              <a:t>Corn, Soybean &amp; Safflower Oil</a:t>
            </a:r>
          </a:p>
          <a:p>
            <a:pPr>
              <a:lnSpc>
                <a:spcPct val="150000"/>
              </a:lnSpc>
            </a:pPr>
            <a:r>
              <a:rPr lang="en-CA" b="1" dirty="0"/>
              <a:t>Trans </a:t>
            </a:r>
            <a:r>
              <a:rPr lang="en-CA" b="1" dirty="0" smtClean="0"/>
              <a:t>Fat</a:t>
            </a:r>
          </a:p>
          <a:p>
            <a:pPr lvl="1">
              <a:lnSpc>
                <a:spcPct val="150000"/>
              </a:lnSpc>
            </a:pPr>
            <a:r>
              <a:rPr lang="en-CA" dirty="0" smtClean="0"/>
              <a:t>Can be harmful</a:t>
            </a:r>
          </a:p>
          <a:p>
            <a:pPr lvl="1">
              <a:lnSpc>
                <a:spcPct val="150000"/>
              </a:lnSpc>
            </a:pPr>
            <a:r>
              <a:rPr lang="en-CA" dirty="0" smtClean="0"/>
              <a:t>Mostly from processed/packaged foods</a:t>
            </a:r>
            <a:endParaRPr lang="en-CA" dirty="0"/>
          </a:p>
          <a:p>
            <a:pPr lvl="1">
              <a:lnSpc>
                <a:spcPct val="150000"/>
              </a:lnSpc>
            </a:pPr>
            <a:r>
              <a:rPr lang="en-CA" u="sng" dirty="0"/>
              <a:t>Packaged cookies, crackers, “hydrogenated oil”</a:t>
            </a:r>
          </a:p>
          <a:p>
            <a:endParaRPr lang="en-US" dirty="0"/>
          </a:p>
        </p:txBody>
      </p:sp>
      <p:pic>
        <p:nvPicPr>
          <p:cNvPr id="4" name="Picture 3" descr="C:\Program Files\Microsoft Office\Media\CntCD1\ClipArt2\j0215940.wmf"/>
          <p:cNvPicPr>
            <a:picLocks noChangeAspect="1" noChangeArrowheads="1"/>
          </p:cNvPicPr>
          <p:nvPr/>
        </p:nvPicPr>
        <p:blipFill>
          <a:blip r:embed="rId2" cstate="print"/>
          <a:srcRect/>
          <a:stretch>
            <a:fillRect/>
          </a:stretch>
        </p:blipFill>
        <p:spPr bwMode="auto">
          <a:xfrm>
            <a:off x="6331253" y="3284984"/>
            <a:ext cx="1378037" cy="918257"/>
          </a:xfrm>
          <a:prstGeom prst="rect">
            <a:avLst/>
          </a:prstGeom>
          <a:noFill/>
        </p:spPr>
      </p:pic>
    </p:spTree>
    <p:extLst>
      <p:ext uri="{BB962C8B-B14F-4D97-AF65-F5344CB8AC3E}">
        <p14:creationId xmlns:p14="http://schemas.microsoft.com/office/powerpoint/2010/main" val="23403411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obo Std" pitchFamily="34" charset="0"/>
              </a:rPr>
              <a:t>General Rule for Fat</a:t>
            </a:r>
            <a:endParaRPr lang="en-US" dirty="0">
              <a:latin typeface="Hobo Std" pitchFamily="34" charset="0"/>
            </a:endParaRPr>
          </a:p>
        </p:txBody>
      </p:sp>
      <p:sp>
        <p:nvSpPr>
          <p:cNvPr id="3" name="Content Placeholder 2"/>
          <p:cNvSpPr>
            <a:spLocks noGrp="1"/>
          </p:cNvSpPr>
          <p:nvPr>
            <p:ph idx="1"/>
          </p:nvPr>
        </p:nvSpPr>
        <p:spPr>
          <a:xfrm>
            <a:off x="457200" y="1600200"/>
            <a:ext cx="4906888" cy="4925144"/>
          </a:xfrm>
        </p:spPr>
        <p:txBody>
          <a:bodyPr>
            <a:normAutofit fontScale="92500"/>
          </a:bodyPr>
          <a:lstStyle/>
          <a:p>
            <a:pPr lvl="0"/>
            <a:r>
              <a:rPr lang="en-CA" dirty="0"/>
              <a:t>Fats that are </a:t>
            </a:r>
            <a:r>
              <a:rPr lang="en-CA" b="1" dirty="0"/>
              <a:t>SOLID</a:t>
            </a:r>
            <a:r>
              <a:rPr lang="en-CA" dirty="0"/>
              <a:t> at room temperature, such as butter, are made up mainly of saturated fat (or trans fat</a:t>
            </a:r>
            <a:r>
              <a:rPr lang="en-CA" dirty="0" smtClean="0"/>
              <a:t>)</a:t>
            </a:r>
          </a:p>
          <a:p>
            <a:pPr lvl="0"/>
            <a:endParaRPr lang="en-US" dirty="0"/>
          </a:p>
          <a:p>
            <a:pPr lvl="0"/>
            <a:r>
              <a:rPr lang="en-CA" dirty="0"/>
              <a:t>Fats that are </a:t>
            </a:r>
            <a:r>
              <a:rPr lang="en-CA" b="1" dirty="0"/>
              <a:t>LIQUID</a:t>
            </a:r>
            <a:r>
              <a:rPr lang="en-CA" dirty="0"/>
              <a:t> at room temperature, such as corn oil or olive oil, are composed primarily of unsaturated fat.</a:t>
            </a:r>
            <a:endParaRPr lang="en-US" dirty="0"/>
          </a:p>
          <a:p>
            <a:endParaRPr lang="en-US" dirty="0"/>
          </a:p>
        </p:txBody>
      </p:sp>
      <p:pic>
        <p:nvPicPr>
          <p:cNvPr id="1026" name="Picture 2" descr="http://www.webexhibits.org/butter/i/full/iStock_000006937653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556792"/>
            <a:ext cx="3275856" cy="2180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npr.org/assets/img/2011/01/19/olive-oil_sq-e4b656991b973d6de22fb74a05922bb0650e9e5a-s6-c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006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Water</a:t>
            </a:r>
            <a:endParaRPr lang="en-CA" dirty="0">
              <a:latin typeface="Hobo Std" pitchFamily="34" charset="0"/>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CA" dirty="0" smtClean="0"/>
              <a:t>Most cells contain more than </a:t>
            </a:r>
            <a:r>
              <a:rPr lang="en-CA" b="1" u="sng" dirty="0" smtClean="0"/>
              <a:t>75% </a:t>
            </a:r>
            <a:r>
              <a:rPr lang="en-CA" dirty="0" smtClean="0"/>
              <a:t>water</a:t>
            </a:r>
          </a:p>
          <a:p>
            <a:pPr>
              <a:lnSpc>
                <a:spcPct val="150000"/>
              </a:lnSpc>
            </a:pPr>
            <a:r>
              <a:rPr lang="en-CA" dirty="0" smtClean="0"/>
              <a:t>Water delivers nutrients</a:t>
            </a:r>
          </a:p>
          <a:p>
            <a:pPr>
              <a:lnSpc>
                <a:spcPct val="150000"/>
              </a:lnSpc>
            </a:pPr>
            <a:r>
              <a:rPr lang="en-CA" dirty="0" smtClean="0"/>
              <a:t>Regulates body temperature</a:t>
            </a:r>
          </a:p>
          <a:p>
            <a:pPr>
              <a:lnSpc>
                <a:spcPct val="150000"/>
              </a:lnSpc>
            </a:pPr>
            <a:r>
              <a:rPr lang="en-CA" dirty="0" smtClean="0"/>
              <a:t>Lubricates joints</a:t>
            </a:r>
          </a:p>
          <a:p>
            <a:pPr>
              <a:lnSpc>
                <a:spcPct val="150000"/>
              </a:lnSpc>
            </a:pPr>
            <a:r>
              <a:rPr lang="en-CA" dirty="0" smtClean="0"/>
              <a:t>Shock absorber</a:t>
            </a:r>
          </a:p>
          <a:p>
            <a:pPr>
              <a:lnSpc>
                <a:spcPct val="150000"/>
              </a:lnSpc>
            </a:pPr>
            <a:r>
              <a:rPr lang="en-CA" dirty="0" smtClean="0"/>
              <a:t>Helps flush wastes/ toxins </a:t>
            </a:r>
            <a:endParaRPr lang="en-CA" dirty="0"/>
          </a:p>
        </p:txBody>
      </p:sp>
      <p:pic>
        <p:nvPicPr>
          <p:cNvPr id="4098" name="Picture 2" descr="C:\Program Files\Microsoft Office\Media\CntCD1\ClipArt3\j0233110.wmf"/>
          <p:cNvPicPr>
            <a:picLocks noChangeAspect="1" noChangeArrowheads="1"/>
          </p:cNvPicPr>
          <p:nvPr/>
        </p:nvPicPr>
        <p:blipFill>
          <a:blip r:embed="rId3" cstate="print"/>
          <a:srcRect/>
          <a:stretch>
            <a:fillRect/>
          </a:stretch>
        </p:blipFill>
        <p:spPr bwMode="auto">
          <a:xfrm>
            <a:off x="6228184" y="3212976"/>
            <a:ext cx="2213572" cy="2210554"/>
          </a:xfrm>
          <a:prstGeom prst="rect">
            <a:avLst/>
          </a:prstGeom>
          <a:noFill/>
        </p:spPr>
      </p:pic>
    </p:spTree>
    <p:extLst>
      <p:ext uri="{BB962C8B-B14F-4D97-AF65-F5344CB8AC3E}">
        <p14:creationId xmlns:p14="http://schemas.microsoft.com/office/powerpoint/2010/main" val="29309930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20720"/>
          </a:xfrm>
        </p:spPr>
        <p:txBody>
          <a:bodyPr/>
          <a:lstStyle/>
          <a:p>
            <a:endParaRPr lang="en-CA" sz="3400" dirty="0" smtClean="0"/>
          </a:p>
          <a:p>
            <a:r>
              <a:rPr lang="en-CA" sz="3400" b="1" u="sng" dirty="0" smtClean="0"/>
              <a:t>ESSENTIAL NUTRIENT: </a:t>
            </a:r>
            <a:r>
              <a:rPr lang="en-CA" sz="3400" dirty="0" smtClean="0"/>
              <a:t>those that the body cannot make itself but are needed to build and maintain body tissue (i.e., calcium, vitamin C, protein, etc.).</a:t>
            </a:r>
          </a:p>
          <a:p>
            <a:endParaRPr lang="en-CA" dirty="0"/>
          </a:p>
        </p:txBody>
      </p:sp>
      <p:pic>
        <p:nvPicPr>
          <p:cNvPr id="1026" name="Picture 2" descr="http://www.garyschulman.com/files/QuickSiteImages/all_essential_nutrients_op_800x570.jpg"/>
          <p:cNvPicPr>
            <a:picLocks noChangeAspect="1" noChangeArrowheads="1"/>
          </p:cNvPicPr>
          <p:nvPr/>
        </p:nvPicPr>
        <p:blipFill>
          <a:blip r:embed="rId2" cstate="print"/>
          <a:srcRect/>
          <a:stretch>
            <a:fillRect/>
          </a:stretch>
        </p:blipFill>
        <p:spPr bwMode="auto">
          <a:xfrm>
            <a:off x="2214546" y="3143248"/>
            <a:ext cx="5524666" cy="3298620"/>
          </a:xfrm>
          <a:prstGeom prst="rect">
            <a:avLst/>
          </a:prstGeom>
          <a:noFill/>
        </p:spPr>
      </p:pic>
    </p:spTree>
    <p:extLst>
      <p:ext uri="{BB962C8B-B14F-4D97-AF65-F5344CB8AC3E}">
        <p14:creationId xmlns:p14="http://schemas.microsoft.com/office/powerpoint/2010/main" val="287559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ackenziel\Desktop\20132014 School Year\HFN2O\Unit 3 - Nutrition Basics\Intro to Nutrition &amp; Nutrients\water and dehyd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680520" cy="634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413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Vitamins </a:t>
            </a:r>
            <a:endParaRPr lang="en-CA" dirty="0">
              <a:latin typeface="Hobo Std" pitchFamily="34" charset="0"/>
            </a:endParaRPr>
          </a:p>
        </p:txBody>
      </p:sp>
      <p:sp>
        <p:nvSpPr>
          <p:cNvPr id="3" name="Content Placeholder 2"/>
          <p:cNvSpPr>
            <a:spLocks noGrp="1"/>
          </p:cNvSpPr>
          <p:nvPr>
            <p:ph idx="1"/>
          </p:nvPr>
        </p:nvSpPr>
        <p:spPr/>
        <p:txBody>
          <a:bodyPr/>
          <a:lstStyle/>
          <a:p>
            <a:pPr>
              <a:lnSpc>
                <a:spcPct val="150000"/>
              </a:lnSpc>
            </a:pPr>
            <a:r>
              <a:rPr lang="en-CA" dirty="0" smtClean="0"/>
              <a:t>Do not provide energy</a:t>
            </a:r>
          </a:p>
          <a:p>
            <a:pPr>
              <a:lnSpc>
                <a:spcPct val="150000"/>
              </a:lnSpc>
            </a:pPr>
            <a:r>
              <a:rPr lang="en-CA" dirty="0" smtClean="0"/>
              <a:t>13 needed for good health</a:t>
            </a:r>
          </a:p>
          <a:p>
            <a:pPr>
              <a:lnSpc>
                <a:spcPct val="150000"/>
              </a:lnSpc>
            </a:pPr>
            <a:r>
              <a:rPr lang="en-CA" b="1" u="sng" dirty="0" smtClean="0"/>
              <a:t>Water soluble </a:t>
            </a:r>
            <a:r>
              <a:rPr lang="en-CA" dirty="0" smtClean="0"/>
              <a:t>(e.g. Vitamins C and B complex)</a:t>
            </a:r>
          </a:p>
          <a:p>
            <a:pPr>
              <a:lnSpc>
                <a:spcPct val="150000"/>
              </a:lnSpc>
            </a:pPr>
            <a:r>
              <a:rPr lang="en-CA" b="1" u="sng" dirty="0" smtClean="0"/>
              <a:t>Fat soluble </a:t>
            </a:r>
            <a:r>
              <a:rPr lang="en-CA" dirty="0" smtClean="0"/>
              <a:t>(Vitamins A, D, E, and K)</a:t>
            </a:r>
          </a:p>
        </p:txBody>
      </p:sp>
      <p:pic>
        <p:nvPicPr>
          <p:cNvPr id="3074" name="Picture 2" descr="http://www.childrenfirst.nhs.uk/teens/images/healthyeating/vitamins.jpg"/>
          <p:cNvPicPr>
            <a:picLocks noChangeAspect="1" noChangeArrowheads="1"/>
          </p:cNvPicPr>
          <p:nvPr/>
        </p:nvPicPr>
        <p:blipFill>
          <a:blip r:embed="rId3" r:link="rId4" cstate="print"/>
          <a:srcRect/>
          <a:stretch>
            <a:fillRect/>
          </a:stretch>
        </p:blipFill>
        <p:spPr bwMode="auto">
          <a:xfrm>
            <a:off x="6372200" y="908720"/>
            <a:ext cx="2362200" cy="1768475"/>
          </a:xfrm>
          <a:prstGeom prst="rect">
            <a:avLst/>
          </a:prstGeom>
          <a:noFill/>
          <a:ln w="9525">
            <a:noFill/>
            <a:miter lim="800000"/>
            <a:headEnd/>
            <a:tailEnd/>
          </a:ln>
        </p:spPr>
      </p:pic>
    </p:spTree>
    <p:extLst>
      <p:ext uri="{BB962C8B-B14F-4D97-AF65-F5344CB8AC3E}">
        <p14:creationId xmlns:p14="http://schemas.microsoft.com/office/powerpoint/2010/main" val="11650491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Minerals</a:t>
            </a:r>
            <a:endParaRPr lang="en-CA" dirty="0">
              <a:latin typeface="Hobo Std" pitchFamily="34"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CA" dirty="0" smtClean="0"/>
              <a:t>Do not provide energy</a:t>
            </a:r>
          </a:p>
          <a:p>
            <a:pPr>
              <a:lnSpc>
                <a:spcPct val="150000"/>
              </a:lnSpc>
            </a:pPr>
            <a:r>
              <a:rPr lang="en-CA" b="1" u="sng" dirty="0" smtClean="0"/>
              <a:t>Major Minerals:</a:t>
            </a:r>
            <a:r>
              <a:rPr lang="en-CA" b="1" dirty="0" smtClean="0"/>
              <a:t> </a:t>
            </a:r>
            <a:r>
              <a:rPr lang="en-CA" dirty="0" smtClean="0"/>
              <a:t>needed in relatively large amounts</a:t>
            </a:r>
          </a:p>
          <a:p>
            <a:pPr>
              <a:lnSpc>
                <a:spcPct val="150000"/>
              </a:lnSpc>
            </a:pPr>
            <a:r>
              <a:rPr lang="en-CA" b="1" u="sng" dirty="0" smtClean="0"/>
              <a:t>Electrolytes:</a:t>
            </a:r>
            <a:r>
              <a:rPr lang="en-CA" b="1" dirty="0" smtClean="0"/>
              <a:t> </a:t>
            </a:r>
            <a:r>
              <a:rPr lang="en-CA" dirty="0" smtClean="0"/>
              <a:t>work to maintain fluid balance</a:t>
            </a:r>
          </a:p>
          <a:p>
            <a:pPr>
              <a:lnSpc>
                <a:spcPct val="150000"/>
              </a:lnSpc>
            </a:pPr>
            <a:r>
              <a:rPr lang="en-CA" b="1" u="sng" dirty="0" smtClean="0"/>
              <a:t>Trace Minerals:</a:t>
            </a:r>
            <a:r>
              <a:rPr lang="en-CA" b="1" dirty="0" smtClean="0"/>
              <a:t> </a:t>
            </a:r>
            <a:r>
              <a:rPr lang="en-CA" dirty="0" smtClean="0"/>
              <a:t>needed in very small amounts, but are just as important </a:t>
            </a:r>
          </a:p>
        </p:txBody>
      </p:sp>
    </p:spTree>
    <p:extLst>
      <p:ext uri="{BB962C8B-B14F-4D97-AF65-F5344CB8AC3E}">
        <p14:creationId xmlns:p14="http://schemas.microsoft.com/office/powerpoint/2010/main" val="4098005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Calories</a:t>
            </a:r>
            <a:endParaRPr lang="en-CA" dirty="0"/>
          </a:p>
        </p:txBody>
      </p:sp>
      <p:sp>
        <p:nvSpPr>
          <p:cNvPr id="3" name="Content Placeholder 2"/>
          <p:cNvSpPr>
            <a:spLocks noGrp="1"/>
          </p:cNvSpPr>
          <p:nvPr>
            <p:ph idx="1"/>
          </p:nvPr>
        </p:nvSpPr>
        <p:spPr>
          <a:xfrm>
            <a:off x="457200" y="1285860"/>
            <a:ext cx="6686568" cy="5429288"/>
          </a:xfrm>
        </p:spPr>
        <p:txBody>
          <a:bodyPr>
            <a:normAutofit/>
          </a:bodyPr>
          <a:lstStyle/>
          <a:p>
            <a:r>
              <a:rPr lang="en-GB" sz="3200" dirty="0" smtClean="0"/>
              <a:t>A </a:t>
            </a:r>
            <a:r>
              <a:rPr lang="en-GB" sz="3200" b="1" u="sng" dirty="0" smtClean="0"/>
              <a:t>CALORIE </a:t>
            </a:r>
            <a:r>
              <a:rPr lang="en-GB" sz="3200" dirty="0" smtClean="0"/>
              <a:t>is a unit that measures how much energy a particular food provides to the body.</a:t>
            </a:r>
          </a:p>
          <a:p>
            <a:pPr>
              <a:buNone/>
            </a:pPr>
            <a:endParaRPr lang="en-GB" sz="3200" dirty="0" smtClean="0"/>
          </a:p>
          <a:p>
            <a:pPr lvl="1"/>
            <a:r>
              <a:rPr lang="en-GB" sz="3200" dirty="0" smtClean="0"/>
              <a:t>An ESTIMATE of how many calories the average person of that age needs on a daily basis.</a:t>
            </a:r>
          </a:p>
          <a:p>
            <a:pPr lvl="1"/>
            <a:r>
              <a:rPr lang="en-GB" sz="3200" dirty="0" smtClean="0"/>
              <a:t>What other factors could change the number of calories a person needs?</a:t>
            </a:r>
          </a:p>
        </p:txBody>
      </p:sp>
      <p:pic>
        <p:nvPicPr>
          <p:cNvPr id="4" name="Picture 2" descr="http://www.1500caloriemealplan.org/images/Calorie-Counting.jpg"/>
          <p:cNvPicPr>
            <a:picLocks noChangeAspect="1" noChangeArrowheads="1"/>
          </p:cNvPicPr>
          <p:nvPr/>
        </p:nvPicPr>
        <p:blipFill>
          <a:blip r:embed="rId2" cstate="print"/>
          <a:srcRect/>
          <a:stretch>
            <a:fillRect/>
          </a:stretch>
        </p:blipFill>
        <p:spPr bwMode="auto">
          <a:xfrm>
            <a:off x="6876256" y="214290"/>
            <a:ext cx="2082788" cy="1879716"/>
          </a:xfrm>
          <a:prstGeom prst="rect">
            <a:avLst/>
          </a:prstGeom>
          <a:noFill/>
        </p:spPr>
      </p:pic>
    </p:spTree>
    <p:extLst>
      <p:ext uri="{BB962C8B-B14F-4D97-AF65-F5344CB8AC3E}">
        <p14:creationId xmlns:p14="http://schemas.microsoft.com/office/powerpoint/2010/main" val="308485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Energy</a:t>
            </a:r>
            <a:endParaRPr lang="en-CA" dirty="0">
              <a:latin typeface="Hobo Std" pitchFamily="34" charset="0"/>
            </a:endParaRPr>
          </a:p>
        </p:txBody>
      </p:sp>
      <p:sp>
        <p:nvSpPr>
          <p:cNvPr id="3" name="Content Placeholder 2"/>
          <p:cNvSpPr>
            <a:spLocks noGrp="1"/>
          </p:cNvSpPr>
          <p:nvPr>
            <p:ph idx="1"/>
          </p:nvPr>
        </p:nvSpPr>
        <p:spPr>
          <a:xfrm>
            <a:off x="107504" y="1600200"/>
            <a:ext cx="8579296" cy="4525963"/>
          </a:xfrm>
        </p:spPr>
        <p:txBody>
          <a:bodyPr/>
          <a:lstStyle/>
          <a:p>
            <a:r>
              <a:rPr lang="en-CA" dirty="0" smtClean="0"/>
              <a:t>Calorie needs each day depend on:</a:t>
            </a:r>
          </a:p>
          <a:p>
            <a:pPr lvl="1">
              <a:buFont typeface="Wingdings" pitchFamily="2" charset="2"/>
              <a:buChar char="Ø"/>
            </a:pPr>
            <a:r>
              <a:rPr lang="en-CA" dirty="0" smtClean="0"/>
              <a:t>Activity level</a:t>
            </a:r>
          </a:p>
          <a:p>
            <a:pPr lvl="1">
              <a:buFont typeface="Wingdings" pitchFamily="2" charset="2"/>
              <a:buChar char="Ø"/>
            </a:pPr>
            <a:r>
              <a:rPr lang="en-CA" dirty="0" smtClean="0"/>
              <a:t>Age</a:t>
            </a:r>
          </a:p>
          <a:p>
            <a:pPr lvl="1">
              <a:buFont typeface="Wingdings" pitchFamily="2" charset="2"/>
              <a:buChar char="Ø"/>
            </a:pPr>
            <a:r>
              <a:rPr lang="en-CA" dirty="0" smtClean="0"/>
              <a:t>Weight</a:t>
            </a:r>
          </a:p>
          <a:p>
            <a:pPr lvl="1">
              <a:buFont typeface="Wingdings" pitchFamily="2" charset="2"/>
              <a:buChar char="Ø"/>
            </a:pPr>
            <a:r>
              <a:rPr lang="en-CA" dirty="0" smtClean="0"/>
              <a:t>Gender</a:t>
            </a:r>
          </a:p>
          <a:p>
            <a:pPr lvl="1">
              <a:buFont typeface="Wingdings" pitchFamily="2" charset="2"/>
              <a:buChar char="Ø"/>
            </a:pPr>
            <a:r>
              <a:rPr lang="en-CA" dirty="0" smtClean="0"/>
              <a:t>Growth</a:t>
            </a:r>
          </a:p>
        </p:txBody>
      </p:sp>
      <p:pic>
        <p:nvPicPr>
          <p:cNvPr id="1026" name="Picture 2" descr="http://sph.bu.edu/otlt/MPH-Modules/PH/NutritionModules/Dietary_Self_Assessment/CalorieNeedsDetai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88" y="2708920"/>
            <a:ext cx="6881396" cy="362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62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Energy Balance</a:t>
            </a:r>
            <a:endParaRPr lang="en-CA" dirty="0">
              <a:latin typeface="Hobo Std" pitchFamily="34" charset="0"/>
            </a:endParaRPr>
          </a:p>
        </p:txBody>
      </p:sp>
      <p:sp>
        <p:nvSpPr>
          <p:cNvPr id="3" name="Content Placeholder 2"/>
          <p:cNvSpPr>
            <a:spLocks noGrp="1"/>
          </p:cNvSpPr>
          <p:nvPr>
            <p:ph idx="1"/>
          </p:nvPr>
        </p:nvSpPr>
        <p:spPr>
          <a:xfrm>
            <a:off x="457200" y="1600200"/>
            <a:ext cx="8291264" cy="4997152"/>
          </a:xfrm>
        </p:spPr>
        <p:txBody>
          <a:bodyPr>
            <a:normAutofit fontScale="92500" lnSpcReduction="20000"/>
          </a:bodyPr>
          <a:lstStyle/>
          <a:p>
            <a:r>
              <a:rPr lang="en-CA" dirty="0" smtClean="0"/>
              <a:t>Energy balance and weight maintenance occurs when:</a:t>
            </a:r>
          </a:p>
          <a:p>
            <a:endParaRPr lang="en-CA" dirty="0" smtClean="0"/>
          </a:p>
          <a:p>
            <a:pPr lvl="1" algn="ctr">
              <a:buNone/>
            </a:pPr>
            <a:r>
              <a:rPr lang="en-CA" sz="4000" b="1" u="sng" dirty="0" smtClean="0"/>
              <a:t>ENERGY IN = ENERGY OUT</a:t>
            </a:r>
          </a:p>
          <a:p>
            <a:pPr lvl="1">
              <a:buNone/>
            </a:pPr>
            <a:endParaRPr lang="en-CA" sz="4000" b="1" u="sng" dirty="0" smtClean="0"/>
          </a:p>
          <a:p>
            <a:pPr lvl="1">
              <a:buFont typeface="Arial" pitchFamily="34" charset="0"/>
              <a:buChar char="•"/>
            </a:pPr>
            <a:r>
              <a:rPr lang="en-CA" sz="3000" dirty="0" smtClean="0"/>
              <a:t>More energy IN than OUT over time </a:t>
            </a:r>
          </a:p>
          <a:p>
            <a:pPr lvl="1">
              <a:buNone/>
            </a:pPr>
            <a:r>
              <a:rPr lang="en-CA" sz="3000" dirty="0" smtClean="0"/>
              <a:t>	= weight gain</a:t>
            </a:r>
          </a:p>
          <a:p>
            <a:pPr lvl="1">
              <a:buNone/>
            </a:pPr>
            <a:endParaRPr lang="en-CA" sz="3000" dirty="0" smtClean="0"/>
          </a:p>
          <a:p>
            <a:pPr lvl="1">
              <a:buFont typeface="Arial" pitchFamily="34" charset="0"/>
              <a:buChar char="•"/>
            </a:pPr>
            <a:r>
              <a:rPr lang="en-CA" sz="3000" dirty="0" smtClean="0"/>
              <a:t>More energy OUT than IN over time </a:t>
            </a:r>
          </a:p>
          <a:p>
            <a:pPr lvl="1">
              <a:buNone/>
            </a:pPr>
            <a:r>
              <a:rPr lang="en-CA" sz="3000" dirty="0" smtClean="0"/>
              <a:t>	= weight loss</a:t>
            </a:r>
          </a:p>
          <a:p>
            <a:pPr lvl="1">
              <a:buFont typeface="Arial" pitchFamily="34" charset="0"/>
              <a:buChar char="•"/>
            </a:pPr>
            <a:endParaRPr lang="en-CA" sz="4000" b="1" u="sng" dirty="0" smtClean="0"/>
          </a:p>
          <a:p>
            <a:endParaRPr lang="en-CA" dirty="0"/>
          </a:p>
        </p:txBody>
      </p:sp>
    </p:spTree>
    <p:extLst>
      <p:ext uri="{BB962C8B-B14F-4D97-AF65-F5344CB8AC3E}">
        <p14:creationId xmlns:p14="http://schemas.microsoft.com/office/powerpoint/2010/main" val="97171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Hobo Std" pitchFamily="34" charset="0"/>
              </a:rPr>
              <a:t>Energy Balance</a:t>
            </a:r>
            <a:endParaRPr lang="en-CA" dirty="0">
              <a:latin typeface="Hobo Std" pitchFamily="34" charset="0"/>
            </a:endParaRPr>
          </a:p>
        </p:txBody>
      </p:sp>
      <p:sp>
        <p:nvSpPr>
          <p:cNvPr id="3" name="Content Placeholder 2"/>
          <p:cNvSpPr>
            <a:spLocks noGrp="1"/>
          </p:cNvSpPr>
          <p:nvPr>
            <p:ph idx="1"/>
          </p:nvPr>
        </p:nvSpPr>
        <p:spPr>
          <a:xfrm>
            <a:off x="457200" y="1600200"/>
            <a:ext cx="8258204" cy="4757758"/>
          </a:xfrm>
        </p:spPr>
        <p:txBody>
          <a:bodyPr>
            <a:normAutofit fontScale="85000" lnSpcReduction="20000"/>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pPr lvl="0"/>
            <a:endParaRPr lang="en-US" dirty="0" smtClean="0"/>
          </a:p>
          <a:p>
            <a:pPr lvl="0"/>
            <a:r>
              <a:rPr lang="en-US" dirty="0" smtClean="0"/>
              <a:t>Don’t </a:t>
            </a:r>
            <a:r>
              <a:rPr lang="en-US" b="1" u="sng" dirty="0" smtClean="0"/>
              <a:t>count calories</a:t>
            </a:r>
          </a:p>
          <a:p>
            <a:pPr lvl="0"/>
            <a:endParaRPr lang="en-US" dirty="0" smtClean="0"/>
          </a:p>
          <a:p>
            <a:pPr lvl="0"/>
            <a:r>
              <a:rPr lang="en-US" dirty="0" smtClean="0"/>
              <a:t>Focus on healthy food choices using Canada’s Food Guide and lead an active lifestyle</a:t>
            </a:r>
            <a:endParaRPr lang="en-CA" dirty="0" smtClean="0"/>
          </a:p>
          <a:p>
            <a:endParaRPr lang="en-CA" dirty="0"/>
          </a:p>
        </p:txBody>
      </p:sp>
      <p:grpSp>
        <p:nvGrpSpPr>
          <p:cNvPr id="1026" name="Group 2"/>
          <p:cNvGrpSpPr>
            <a:grpSpLocks/>
          </p:cNvGrpSpPr>
          <p:nvPr/>
        </p:nvGrpSpPr>
        <p:grpSpPr bwMode="auto">
          <a:xfrm>
            <a:off x="1403648" y="1340768"/>
            <a:ext cx="5976664" cy="3168352"/>
            <a:chOff x="1161" y="4360"/>
            <a:chExt cx="8640" cy="4464"/>
          </a:xfrm>
        </p:grpSpPr>
        <p:pic>
          <p:nvPicPr>
            <p:cNvPr id="1027" name="Picture 3" descr="EnergyBalance"/>
            <p:cNvPicPr>
              <a:picLocks noChangeAspect="1" noChangeArrowheads="1"/>
            </p:cNvPicPr>
            <p:nvPr/>
          </p:nvPicPr>
          <p:blipFill>
            <a:blip r:embed="rId2" cstate="print"/>
            <a:srcRect t="8977"/>
            <a:stretch>
              <a:fillRect/>
            </a:stretch>
          </p:blipFill>
          <p:spPr bwMode="auto">
            <a:xfrm>
              <a:off x="1161" y="4360"/>
              <a:ext cx="8640" cy="4096"/>
            </a:xfrm>
            <a:prstGeom prst="rect">
              <a:avLst/>
            </a:prstGeom>
            <a:noFill/>
            <a:ln w="9525">
              <a:noFill/>
              <a:miter lim="800000"/>
              <a:headEnd/>
              <a:tailEnd/>
            </a:ln>
          </p:spPr>
        </p:pic>
        <p:sp>
          <p:nvSpPr>
            <p:cNvPr id="1028" name="Rectangle 4"/>
            <p:cNvSpPr>
              <a:spLocks noChangeArrowheads="1"/>
            </p:cNvSpPr>
            <p:nvPr/>
          </p:nvSpPr>
          <p:spPr bwMode="auto">
            <a:xfrm>
              <a:off x="8721" y="5224"/>
              <a:ext cx="108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29" name="Rectangle 5"/>
            <p:cNvSpPr>
              <a:spLocks noChangeArrowheads="1"/>
            </p:cNvSpPr>
            <p:nvPr/>
          </p:nvSpPr>
          <p:spPr bwMode="auto">
            <a:xfrm>
              <a:off x="8541" y="5404"/>
              <a:ext cx="72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0" name="Text Box 6"/>
            <p:cNvSpPr txBox="1">
              <a:spLocks noChangeArrowheads="1"/>
            </p:cNvSpPr>
            <p:nvPr/>
          </p:nvSpPr>
          <p:spPr bwMode="auto">
            <a:xfrm>
              <a:off x="3861" y="8284"/>
              <a:ext cx="306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700" b="0" i="0" u="none" strike="noStrike" cap="none" normalizeH="0" baseline="0" smtClean="0">
                  <a:ln>
                    <a:noFill/>
                  </a:ln>
                  <a:solidFill>
                    <a:schemeClr val="tx1"/>
                  </a:solidFill>
                  <a:effectLst/>
                  <a:latin typeface="Calibri" pitchFamily="34" charset="0"/>
                </a:rPr>
                <a:t>www.nestlenutrition.com</a:t>
              </a: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9078821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Basal Metabolic Rate (BMR)</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The measure of the rate at which a person’s body “burns” energy, in the form of calories, while at </a:t>
            </a:r>
            <a:r>
              <a:rPr lang="en-CA" b="1" u="sng" dirty="0" smtClean="0"/>
              <a:t>rest</a:t>
            </a:r>
            <a:r>
              <a:rPr lang="en-CA" dirty="0" smtClean="0"/>
              <a:t> (this amount is sufficient only for the functioning of the vital organs, the heart, lungs, nervous system, kidneys, liver, intestine, sex organs, muscles, and skin).</a:t>
            </a:r>
          </a:p>
          <a:p>
            <a:endParaRPr lang="en-CA" dirty="0" smtClean="0"/>
          </a:p>
          <a:p>
            <a:r>
              <a:rPr lang="en-CA" dirty="0" smtClean="0"/>
              <a:t>To a certain extent, a person’s BMR is inherited. </a:t>
            </a:r>
          </a:p>
          <a:p>
            <a:endParaRPr lang="en-CA" dirty="0" smtClean="0"/>
          </a:p>
          <a:p>
            <a:r>
              <a:rPr lang="en-CA" dirty="0" smtClean="0"/>
              <a:t>People can change their BMR in certain ways. For example, exercising more will not only cause a person to burn more calories directly from the extra activity itself, but becoming more physically fit will increase BMR as well. People with more muscle and less fat generally have higher BMRs</a:t>
            </a:r>
          </a:p>
          <a:p>
            <a:endParaRPr lang="en-CA" dirty="0"/>
          </a:p>
        </p:txBody>
      </p:sp>
    </p:spTree>
    <p:extLst>
      <p:ext uri="{BB962C8B-B14F-4D97-AF65-F5344CB8AC3E}">
        <p14:creationId xmlns:p14="http://schemas.microsoft.com/office/powerpoint/2010/main" val="249961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2186</Words>
  <Application>Microsoft Macintosh PowerPoint</Application>
  <PresentationFormat>On-screen Show (4:3)</PresentationFormat>
  <Paragraphs>319</Paragraphs>
  <Slides>42</Slides>
  <Notes>10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UNIT 3 Introduction to Nutrition  &amp; The Nutrients </vt:lpstr>
      <vt:lpstr>What is Nutrition?</vt:lpstr>
      <vt:lpstr>Energy and Nutrients</vt:lpstr>
      <vt:lpstr>PowerPoint Presentation</vt:lpstr>
      <vt:lpstr>Calories</vt:lpstr>
      <vt:lpstr>Energy</vt:lpstr>
      <vt:lpstr>Energy Balance</vt:lpstr>
      <vt:lpstr>Energy Balance</vt:lpstr>
      <vt:lpstr>Basal Metabolic Rate (BMR)</vt:lpstr>
      <vt:lpstr>The Harris-Benedict Formula</vt:lpstr>
      <vt:lpstr>Add in Your Level of Activity</vt:lpstr>
      <vt:lpstr>After doing these calculations...</vt:lpstr>
      <vt:lpstr>Body Mass Index (BMI)</vt:lpstr>
      <vt:lpstr>PowerPoint Presentation</vt:lpstr>
      <vt:lpstr>Remember the food guide....</vt:lpstr>
      <vt:lpstr>What are the 6 Main Types of Nutrients?  Complete word scramble: </vt:lpstr>
      <vt:lpstr>PowerPoint Presentation</vt:lpstr>
      <vt:lpstr>Nutrients</vt:lpstr>
      <vt:lpstr>The Energy-Providing Nutrients</vt:lpstr>
      <vt:lpstr>PowerPoint Presentation</vt:lpstr>
      <vt:lpstr>Calorie/Nutrient Math</vt:lpstr>
      <vt:lpstr>Practice</vt:lpstr>
      <vt:lpstr>Recommended Energy Distribution  14-18 years</vt:lpstr>
      <vt:lpstr>Determining Percentages</vt:lpstr>
      <vt:lpstr>So what is the connection between calories and nutrients?</vt:lpstr>
      <vt:lpstr>PowerPoint Presentation</vt:lpstr>
      <vt:lpstr>Empty Calories</vt:lpstr>
      <vt:lpstr>Nutrient-Dense Foods</vt:lpstr>
      <vt:lpstr>Carbohydrates</vt:lpstr>
      <vt:lpstr>Complex Carbohydrates</vt:lpstr>
      <vt:lpstr>Types of Dietary Fibre</vt:lpstr>
      <vt:lpstr>Simple Carbohydrates </vt:lpstr>
      <vt:lpstr>Proteins</vt:lpstr>
      <vt:lpstr>Types of Protein</vt:lpstr>
      <vt:lpstr>Fats</vt:lpstr>
      <vt:lpstr>Types of Fats</vt:lpstr>
      <vt:lpstr>PowerPoint Presentation</vt:lpstr>
      <vt:lpstr>General Rule for Fat</vt:lpstr>
      <vt:lpstr>Water</vt:lpstr>
      <vt:lpstr>PowerPoint Presentation</vt:lpstr>
      <vt:lpstr>Vitamins </vt:lpstr>
      <vt:lpstr>Minerals</vt:lpstr>
    </vt:vector>
  </TitlesOfParts>
  <Company>Halton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Introduction to Nutrition  &amp; The Nutrients</dc:title>
  <dc:creator>Amanda Smith</dc:creator>
  <cp:lastModifiedBy>Mike Rotsma</cp:lastModifiedBy>
  <cp:revision>10</cp:revision>
  <dcterms:created xsi:type="dcterms:W3CDTF">2014-09-15T02:26:39Z</dcterms:created>
  <dcterms:modified xsi:type="dcterms:W3CDTF">2016-03-07T17:15:59Z</dcterms:modified>
</cp:coreProperties>
</file>