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58" r:id="rId7"/>
    <p:sldId id="259" r:id="rId8"/>
    <p:sldId id="260" r:id="rId9"/>
    <p:sldId id="272" r:id="rId10"/>
    <p:sldId id="261" r:id="rId11"/>
    <p:sldId id="265" r:id="rId12"/>
    <p:sldId id="278" r:id="rId13"/>
    <p:sldId id="266" r:id="rId14"/>
    <p:sldId id="271" r:id="rId15"/>
    <p:sldId id="274" r:id="rId16"/>
    <p:sldId id="276" r:id="rId17"/>
    <p:sldId id="275" r:id="rId18"/>
    <p:sldId id="277" r:id="rId19"/>
    <p:sldId id="267" r:id="rId20"/>
    <p:sldId id="268" r:id="rId21"/>
    <p:sldId id="269" r:id="rId22"/>
    <p:sldId id="270" r:id="rId23"/>
    <p:sldId id="280"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35A9E155-1404-4E27-9D5F-10F536D5F05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5A9E155-1404-4E27-9D5F-10F536D5F05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8" name="Slide Number Placeholder 7"/>
          <p:cNvSpPr>
            <a:spLocks noGrp="1"/>
          </p:cNvSpPr>
          <p:nvPr>
            <p:ph type="sldNum" sz="quarter" idx="11"/>
          </p:nvPr>
        </p:nvSpPr>
        <p:spPr/>
        <p:txBody>
          <a:bodyPr/>
          <a:lstStyle/>
          <a:p>
            <a:fld id="{35A9E155-1404-4E27-9D5F-10F536D5F053}"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1E3AB6-597E-451A-8021-4AE1053886CD}" type="datetimeFigureOut">
              <a:rPr lang="en-US" smtClean="0"/>
              <a:pPr/>
              <a:t>2016-03-02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35A9E155-1404-4E27-9D5F-10F536D5F05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91E3AB6-597E-451A-8021-4AE1053886CD}" type="datetimeFigureOut">
              <a:rPr lang="en-US" smtClean="0"/>
              <a:pPr/>
              <a:t>2016-03-02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5A9E155-1404-4E27-9D5F-10F536D5F05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91E3AB6-597E-451A-8021-4AE1053886CD}" type="datetimeFigureOut">
              <a:rPr lang="en-US" smtClean="0"/>
              <a:pPr/>
              <a:t>2016-03-02</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5A9E155-1404-4E27-9D5F-10F536D5F053}"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hyperlink" Target="vegan%20infographic.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proteins</a:t>
            </a:r>
            <a:endParaRPr lang="en-CA" dirty="0"/>
          </a:p>
        </p:txBody>
      </p:sp>
      <p:sp>
        <p:nvSpPr>
          <p:cNvPr id="3" name="Subtitle 2"/>
          <p:cNvSpPr>
            <a:spLocks noGrp="1"/>
          </p:cNvSpPr>
          <p:nvPr>
            <p:ph type="subTitle" idx="1"/>
          </p:nvPr>
        </p:nvSpPr>
        <p:spPr/>
        <p:txBody>
          <a:bodyPr/>
          <a:lstStyle/>
          <a:p>
            <a:r>
              <a:rPr lang="en-CA" dirty="0" smtClean="0"/>
              <a:t>Your Body’s Building Blocks!</a:t>
            </a:r>
            <a:endParaRPr lang="en-CA" dirty="0"/>
          </a:p>
        </p:txBody>
      </p:sp>
      <p:pic>
        <p:nvPicPr>
          <p:cNvPr id="15362" name="Picture 2" descr="http://www.juicing-for-health.com/images/protein-food.jpg"/>
          <p:cNvPicPr>
            <a:picLocks noChangeAspect="1" noChangeArrowheads="1"/>
          </p:cNvPicPr>
          <p:nvPr/>
        </p:nvPicPr>
        <p:blipFill>
          <a:blip r:embed="rId2" cstate="print"/>
          <a:srcRect/>
          <a:stretch>
            <a:fillRect/>
          </a:stretch>
        </p:blipFill>
        <p:spPr bwMode="auto">
          <a:xfrm>
            <a:off x="428596" y="3643314"/>
            <a:ext cx="3676650" cy="2571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much protein do we need?</a:t>
            </a:r>
            <a:endParaRPr lang="en-CA" dirty="0"/>
          </a:p>
        </p:txBody>
      </p:sp>
      <p:sp>
        <p:nvSpPr>
          <p:cNvPr id="3" name="Content Placeholder 2"/>
          <p:cNvSpPr>
            <a:spLocks noGrp="1"/>
          </p:cNvSpPr>
          <p:nvPr>
            <p:ph idx="1"/>
          </p:nvPr>
        </p:nvSpPr>
        <p:spPr>
          <a:xfrm>
            <a:off x="457200" y="1600200"/>
            <a:ext cx="5972188" cy="4972072"/>
          </a:xfrm>
        </p:spPr>
        <p:txBody>
          <a:bodyPr>
            <a:normAutofit fontScale="77500" lnSpcReduction="20000"/>
          </a:bodyPr>
          <a:lstStyle/>
          <a:p>
            <a:pPr lvl="0"/>
            <a:r>
              <a:rPr lang="en-CA" sz="3200" dirty="0" smtClean="0"/>
              <a:t>If you eat more protein than your body needs, it is stored as fat.</a:t>
            </a:r>
          </a:p>
          <a:p>
            <a:pPr lvl="0"/>
            <a:endParaRPr lang="en-CA" sz="3200" dirty="0" smtClean="0"/>
          </a:p>
          <a:p>
            <a:pPr lvl="0"/>
            <a:r>
              <a:rPr lang="en-CA" sz="3200" b="1" i="1" u="sng" dirty="0" smtClean="0"/>
              <a:t>10-30%</a:t>
            </a:r>
            <a:r>
              <a:rPr lang="en-CA" sz="3200" b="1" u="sng" dirty="0" smtClean="0"/>
              <a:t> </a:t>
            </a:r>
            <a:r>
              <a:rPr lang="en-CA" sz="3200" dirty="0" smtClean="0"/>
              <a:t>of our daily caloric intake should come from proteins.</a:t>
            </a:r>
          </a:p>
          <a:p>
            <a:pPr lvl="0"/>
            <a:endParaRPr lang="en-CA" sz="3200" dirty="0" smtClean="0"/>
          </a:p>
          <a:p>
            <a:pPr lvl="0"/>
            <a:r>
              <a:rPr lang="en-CA" sz="3200" dirty="0" smtClean="0"/>
              <a:t>Calculating how much protein you need (this number is on the higher end for those who strength train):</a:t>
            </a:r>
          </a:p>
          <a:p>
            <a:pPr lvl="0"/>
            <a:endParaRPr lang="en-CA" sz="3200" dirty="0" smtClean="0"/>
          </a:p>
          <a:p>
            <a:pPr lvl="1"/>
            <a:r>
              <a:rPr lang="en-CA" sz="2800" dirty="0" smtClean="0"/>
              <a:t>Body weight x 0.5 = _____ grams per day</a:t>
            </a:r>
          </a:p>
          <a:p>
            <a:pPr lvl="1"/>
            <a:r>
              <a:rPr lang="en-CA" sz="2800" dirty="0" smtClean="0"/>
              <a:t>Example: 150 lbs x 0.5 = 75 grams of protein per day</a:t>
            </a:r>
          </a:p>
          <a:p>
            <a:endParaRPr lang="en-CA" dirty="0"/>
          </a:p>
        </p:txBody>
      </p:sp>
      <p:pic>
        <p:nvPicPr>
          <p:cNvPr id="4" name="Picture 2" descr="http://4pack.files.wordpress.com/2009/04/protein.jpg"/>
          <p:cNvPicPr>
            <a:picLocks noChangeAspect="1" noChangeArrowheads="1"/>
          </p:cNvPicPr>
          <p:nvPr/>
        </p:nvPicPr>
        <p:blipFill>
          <a:blip r:embed="rId2" cstate="print"/>
          <a:srcRect/>
          <a:stretch>
            <a:fillRect/>
          </a:stretch>
        </p:blipFill>
        <p:spPr bwMode="auto">
          <a:xfrm>
            <a:off x="6215074" y="1285860"/>
            <a:ext cx="2561915" cy="18573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Protein Sources</a:t>
            </a:r>
            <a:endParaRPr lang="en-CA" dirty="0"/>
          </a:p>
        </p:txBody>
      </p:sp>
      <p:sp>
        <p:nvSpPr>
          <p:cNvPr id="3" name="Content Placeholder 2"/>
          <p:cNvSpPr>
            <a:spLocks noGrp="1"/>
          </p:cNvSpPr>
          <p:nvPr>
            <p:ph idx="1"/>
          </p:nvPr>
        </p:nvSpPr>
        <p:spPr>
          <a:xfrm>
            <a:off x="457200" y="1500174"/>
            <a:ext cx="5686436" cy="4643470"/>
          </a:xfrm>
        </p:spPr>
        <p:txBody>
          <a:bodyPr>
            <a:normAutofit/>
          </a:bodyPr>
          <a:lstStyle/>
          <a:p>
            <a:r>
              <a:rPr lang="en-CA" b="1" u="sng" dirty="0" smtClean="0"/>
              <a:t>Animal Sources:</a:t>
            </a:r>
            <a:r>
              <a:rPr lang="en-CA" dirty="0" smtClean="0"/>
              <a:t> includes meat (beef, pork, lamb, etc.), poultry, (chicken, turkey) fish, eggs, dairy (</a:t>
            </a:r>
            <a:r>
              <a:rPr lang="en-CA" dirty="0" err="1" smtClean="0"/>
              <a:t>greek</a:t>
            </a:r>
            <a:r>
              <a:rPr lang="en-CA" dirty="0" smtClean="0"/>
              <a:t> yogurt, milk, cheese, etc.)</a:t>
            </a:r>
          </a:p>
          <a:p>
            <a:pPr>
              <a:buNone/>
            </a:pPr>
            <a:endParaRPr lang="en-CA" dirty="0" smtClean="0"/>
          </a:p>
          <a:p>
            <a:pPr lvl="1"/>
            <a:r>
              <a:rPr lang="en-CA" dirty="0" smtClean="0"/>
              <a:t>Contains all the essential amino acids </a:t>
            </a:r>
            <a:r>
              <a:rPr lang="en-CA" b="1" dirty="0" smtClean="0"/>
              <a:t>=COMPLETE PROTEIN</a:t>
            </a:r>
            <a:endParaRPr lang="en-CA" dirty="0" smtClean="0"/>
          </a:p>
          <a:p>
            <a:pPr>
              <a:buNone/>
            </a:pPr>
            <a:endParaRPr lang="en-CA" dirty="0" smtClean="0"/>
          </a:p>
          <a:p>
            <a:endParaRPr lang="en-CA" dirty="0"/>
          </a:p>
        </p:txBody>
      </p:sp>
      <p:pic>
        <p:nvPicPr>
          <p:cNvPr id="5" name="Picture 2" descr="http://joeyatlas.getprograde.com/images/article_images/salmon_filet.png"/>
          <p:cNvPicPr>
            <a:picLocks noChangeAspect="1" noChangeArrowheads="1"/>
          </p:cNvPicPr>
          <p:nvPr/>
        </p:nvPicPr>
        <p:blipFill>
          <a:blip r:embed="rId2" cstate="print"/>
          <a:srcRect/>
          <a:stretch>
            <a:fillRect/>
          </a:stretch>
        </p:blipFill>
        <p:spPr bwMode="auto">
          <a:xfrm>
            <a:off x="6143636" y="1071546"/>
            <a:ext cx="2428892" cy="24288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odmatters.tv/images/assets/sprouted-nuts-seeds.jpg"/>
          <p:cNvPicPr>
            <a:picLocks noChangeAspect="1" noChangeArrowheads="1"/>
          </p:cNvPicPr>
          <p:nvPr/>
        </p:nvPicPr>
        <p:blipFill>
          <a:blip r:embed="rId2" cstate="print"/>
          <a:srcRect/>
          <a:stretch>
            <a:fillRect/>
          </a:stretch>
        </p:blipFill>
        <p:spPr bwMode="auto">
          <a:xfrm>
            <a:off x="6000760" y="857232"/>
            <a:ext cx="2949208" cy="1953850"/>
          </a:xfrm>
          <a:prstGeom prst="rect">
            <a:avLst/>
          </a:prstGeom>
          <a:noFill/>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6257940" cy="4472006"/>
          </a:xfrm>
        </p:spPr>
        <p:txBody>
          <a:bodyPr>
            <a:normAutofit fontScale="85000" lnSpcReduction="10000"/>
          </a:bodyPr>
          <a:lstStyle/>
          <a:p>
            <a:r>
              <a:rPr lang="en-CA" b="1" u="sng" dirty="0" smtClean="0"/>
              <a:t>Plant Sources:</a:t>
            </a:r>
            <a:r>
              <a:rPr lang="en-CA" dirty="0" smtClean="0"/>
              <a:t> includes dry beans, peas, nuts, seeds (pumpkin seeds, almonds, </a:t>
            </a:r>
            <a:r>
              <a:rPr lang="en-CA" dirty="0" err="1" smtClean="0"/>
              <a:t>chia</a:t>
            </a:r>
            <a:r>
              <a:rPr lang="en-CA" dirty="0" smtClean="0"/>
              <a:t>, etc.), soybeans*</a:t>
            </a:r>
          </a:p>
          <a:p>
            <a:pPr>
              <a:buNone/>
            </a:pPr>
            <a:endParaRPr lang="en-CA" dirty="0" smtClean="0"/>
          </a:p>
          <a:p>
            <a:pPr lvl="1"/>
            <a:r>
              <a:rPr lang="en-CA" dirty="0" smtClean="0"/>
              <a:t>Lacking one or more essential amino acid </a:t>
            </a:r>
            <a:r>
              <a:rPr lang="en-CA" b="1" dirty="0" smtClean="0"/>
              <a:t>=INCOMPLETE PROTEIN</a:t>
            </a:r>
            <a:r>
              <a:rPr lang="en-CA" dirty="0" smtClean="0"/>
              <a:t> </a:t>
            </a:r>
          </a:p>
          <a:p>
            <a:pPr lvl="1">
              <a:buNone/>
            </a:pPr>
            <a:endParaRPr lang="en-CA" dirty="0" smtClean="0"/>
          </a:p>
          <a:p>
            <a:pPr lvl="1"/>
            <a:r>
              <a:rPr lang="en-CA" dirty="0" smtClean="0"/>
              <a:t>Combining grains + legumes = all the amino acids you need</a:t>
            </a:r>
          </a:p>
          <a:p>
            <a:pPr>
              <a:buNone/>
            </a:pPr>
            <a:endParaRPr lang="en-CA" dirty="0" smtClean="0"/>
          </a:p>
          <a:p>
            <a:pPr>
              <a:buNone/>
            </a:pPr>
            <a:r>
              <a:rPr lang="en-CA" dirty="0" smtClean="0"/>
              <a:t>	*soybeans provide complete protein</a:t>
            </a:r>
          </a:p>
          <a:p>
            <a:endParaRPr lang="en-CA" dirty="0"/>
          </a:p>
        </p:txBody>
      </p:sp>
      <p:pic>
        <p:nvPicPr>
          <p:cNvPr id="4" name="Picture 2" descr="http://adams.extension.psu.edu/Agriculture/News%20Articles/Spotlight%20on%20Ag/images/Soy%20Energy/soybeans.jpg"/>
          <p:cNvPicPr>
            <a:picLocks noChangeAspect="1" noChangeArrowheads="1"/>
          </p:cNvPicPr>
          <p:nvPr/>
        </p:nvPicPr>
        <p:blipFill>
          <a:blip r:embed="rId3" cstate="print"/>
          <a:srcRect/>
          <a:stretch>
            <a:fillRect/>
          </a:stretch>
        </p:blipFill>
        <p:spPr bwMode="auto">
          <a:xfrm>
            <a:off x="6429388" y="4714884"/>
            <a:ext cx="2293922" cy="17204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5900750" cy="4757758"/>
          </a:xfrm>
        </p:spPr>
        <p:txBody>
          <a:bodyPr>
            <a:normAutofit fontScale="92500" lnSpcReduction="10000"/>
          </a:bodyPr>
          <a:lstStyle/>
          <a:p>
            <a:pPr lvl="0"/>
            <a:r>
              <a:rPr lang="en-CA" sz="2800" dirty="0" smtClean="0"/>
              <a:t>Animal proteins (meat, milk, cheese) tend to be of a higher quality protein.</a:t>
            </a:r>
          </a:p>
          <a:p>
            <a:pPr>
              <a:buNone/>
            </a:pPr>
            <a:endParaRPr lang="en-CA" sz="2800" dirty="0" smtClean="0"/>
          </a:p>
          <a:p>
            <a:pPr lvl="0"/>
            <a:r>
              <a:rPr lang="en-CA" sz="2800" dirty="0" smtClean="0"/>
              <a:t>Many plant proteins are low in one of the essential amino acids (i.e., grains are short of lysine)</a:t>
            </a:r>
          </a:p>
          <a:p>
            <a:pPr lvl="0"/>
            <a:endParaRPr lang="en-CA" sz="2800" dirty="0" smtClean="0"/>
          </a:p>
          <a:p>
            <a:pPr lvl="0"/>
            <a:r>
              <a:rPr lang="en-CA" sz="2800" dirty="0" smtClean="0"/>
              <a:t>Thus, it is important for vegetarians to have a vast variety of vegetable and grain proteins.</a:t>
            </a:r>
          </a:p>
          <a:p>
            <a:pPr>
              <a:buNone/>
            </a:pPr>
            <a:endParaRPr lang="en-CA" sz="2800" dirty="0" smtClean="0"/>
          </a:p>
        </p:txBody>
      </p:sp>
      <p:pic>
        <p:nvPicPr>
          <p:cNvPr id="4" name="Picture 4" descr="http://api.ning.com/files/uDmpYWt0D26Daa00xrSBhg0Pmchm6fOU8PXPBL5hhw6WI9SQkwNoFH*i7CJuaRTtc*UhGMBBnViCz93RaoUXmF3Er*I5--2j/vegetarian.jpg"/>
          <p:cNvPicPr>
            <a:picLocks noChangeAspect="1" noChangeArrowheads="1"/>
          </p:cNvPicPr>
          <p:nvPr/>
        </p:nvPicPr>
        <p:blipFill>
          <a:blip r:embed="rId2" cstate="print"/>
          <a:srcRect/>
          <a:stretch>
            <a:fillRect/>
          </a:stretch>
        </p:blipFill>
        <p:spPr bwMode="auto">
          <a:xfrm>
            <a:off x="6072198" y="500041"/>
            <a:ext cx="2695573" cy="26783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Vegetarians</a:t>
            </a:r>
            <a:endParaRPr lang="en-CA" dirty="0"/>
          </a:p>
        </p:txBody>
      </p:sp>
      <p:sp>
        <p:nvSpPr>
          <p:cNvPr id="3" name="Content Placeholder 2"/>
          <p:cNvSpPr>
            <a:spLocks noGrp="1"/>
          </p:cNvSpPr>
          <p:nvPr>
            <p:ph idx="1"/>
          </p:nvPr>
        </p:nvSpPr>
        <p:spPr>
          <a:xfrm>
            <a:off x="457200" y="1600200"/>
            <a:ext cx="6329378" cy="4757758"/>
          </a:xfrm>
        </p:spPr>
        <p:txBody>
          <a:bodyPr>
            <a:normAutofit fontScale="77500" lnSpcReduction="20000"/>
          </a:bodyPr>
          <a:lstStyle/>
          <a:p>
            <a:r>
              <a:rPr lang="en-CA" dirty="0" smtClean="0"/>
              <a:t>A challenge to meet daily protein needs if you are a vegetarian, but completely possible!</a:t>
            </a:r>
          </a:p>
          <a:p>
            <a:endParaRPr lang="en-CA" dirty="0" smtClean="0"/>
          </a:p>
          <a:p>
            <a:r>
              <a:rPr lang="en-CA" dirty="0" smtClean="0"/>
              <a:t>A VARIETY of plant sources is KEY to making complete proteins for a vegetarian.</a:t>
            </a:r>
          </a:p>
          <a:p>
            <a:endParaRPr lang="en-CA" dirty="0" smtClean="0"/>
          </a:p>
          <a:p>
            <a:r>
              <a:rPr lang="en-CA" dirty="0" smtClean="0"/>
              <a:t>There are different kinds of vegetarians, depending on what they eat. </a:t>
            </a:r>
          </a:p>
          <a:p>
            <a:endParaRPr lang="en-CA" dirty="0" smtClean="0"/>
          </a:p>
          <a:p>
            <a:r>
              <a:rPr lang="en-CA" dirty="0" smtClean="0"/>
              <a:t>The definition of a vegetarian that’s most widely accepted by fellow vegetarians is a person who eats no meat, fish, or poultry.  </a:t>
            </a:r>
          </a:p>
          <a:p>
            <a:endParaRPr lang="en-CA" dirty="0" smtClean="0"/>
          </a:p>
          <a:p>
            <a:endParaRPr lang="en-CA" dirty="0" smtClean="0"/>
          </a:p>
          <a:p>
            <a:endParaRPr lang="en-CA" dirty="0"/>
          </a:p>
        </p:txBody>
      </p:sp>
      <p:pic>
        <p:nvPicPr>
          <p:cNvPr id="7170" name="Picture 2" descr="http://library.thinkquest.org/08aug/01036/Imagini/vegetarian-IQ.jpg"/>
          <p:cNvPicPr>
            <a:picLocks noChangeAspect="1" noChangeArrowheads="1"/>
          </p:cNvPicPr>
          <p:nvPr/>
        </p:nvPicPr>
        <p:blipFill>
          <a:blip r:embed="rId2" cstate="print"/>
          <a:srcRect/>
          <a:stretch>
            <a:fillRect/>
          </a:stretch>
        </p:blipFill>
        <p:spPr bwMode="auto">
          <a:xfrm>
            <a:off x="6643702" y="428604"/>
            <a:ext cx="2263881" cy="21431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Vegetarians</a:t>
            </a:r>
            <a:endParaRPr lang="en-CA" dirty="0"/>
          </a:p>
        </p:txBody>
      </p:sp>
      <p:sp>
        <p:nvSpPr>
          <p:cNvPr id="3" name="Content Placeholder 2"/>
          <p:cNvSpPr>
            <a:spLocks noGrp="1"/>
          </p:cNvSpPr>
          <p:nvPr>
            <p:ph idx="1"/>
          </p:nvPr>
        </p:nvSpPr>
        <p:spPr>
          <a:xfrm>
            <a:off x="457200" y="1600200"/>
            <a:ext cx="5614998" cy="5043510"/>
          </a:xfrm>
        </p:spPr>
        <p:txBody>
          <a:bodyPr>
            <a:normAutofit fontScale="85000" lnSpcReduction="10000"/>
          </a:bodyPr>
          <a:lstStyle/>
          <a:p>
            <a:r>
              <a:rPr lang="en-CA" sz="3400" b="1" u="sng" dirty="0" smtClean="0"/>
              <a:t>SEMI-VEGETARIAN:</a:t>
            </a:r>
            <a:r>
              <a:rPr lang="en-CA" sz="3400" u="sng" dirty="0" smtClean="0"/>
              <a:t> </a:t>
            </a:r>
            <a:r>
              <a:rPr lang="en-CA" sz="3400" dirty="0" smtClean="0"/>
              <a:t>Someone who’s cutting back on his or her intake of meat, in general. </a:t>
            </a:r>
          </a:p>
          <a:p>
            <a:pPr>
              <a:buNone/>
            </a:pPr>
            <a:endParaRPr lang="en-CA" sz="3400" dirty="0" smtClean="0"/>
          </a:p>
          <a:p>
            <a:pPr lvl="1"/>
            <a:r>
              <a:rPr lang="en-CA" dirty="0" smtClean="0"/>
              <a:t>A </a:t>
            </a:r>
            <a:r>
              <a:rPr lang="en-CA" dirty="0" err="1" smtClean="0"/>
              <a:t>pollo</a:t>
            </a:r>
            <a:r>
              <a:rPr lang="en-CA" dirty="0" smtClean="0"/>
              <a:t> vegetarian avoids red meat and fish but eats chicken. </a:t>
            </a:r>
          </a:p>
          <a:p>
            <a:pPr lvl="1"/>
            <a:r>
              <a:rPr lang="en-CA" dirty="0" smtClean="0"/>
              <a:t>A </a:t>
            </a:r>
            <a:r>
              <a:rPr lang="en-CA" dirty="0" err="1" smtClean="0"/>
              <a:t>pesco</a:t>
            </a:r>
            <a:r>
              <a:rPr lang="en-CA" dirty="0" smtClean="0"/>
              <a:t> </a:t>
            </a:r>
            <a:r>
              <a:rPr lang="en-CA" dirty="0" err="1" smtClean="0"/>
              <a:t>pollo</a:t>
            </a:r>
            <a:r>
              <a:rPr lang="en-CA" dirty="0" smtClean="0"/>
              <a:t> vegetarian avoids red meat but eats chicken and fish.</a:t>
            </a:r>
          </a:p>
          <a:p>
            <a:pPr lvl="1"/>
            <a:r>
              <a:rPr lang="en-CA" dirty="0" smtClean="0"/>
              <a:t>These terms stretch the true definition of a vegetarian, and only the term semi-vegetarian is actually used with much frequency.</a:t>
            </a:r>
          </a:p>
          <a:p>
            <a:pPr lvl="1"/>
            <a:endParaRPr lang="en-CA" sz="3400" dirty="0" smtClean="0"/>
          </a:p>
          <a:p>
            <a:endParaRPr lang="en-CA" sz="3400" dirty="0" smtClean="0"/>
          </a:p>
          <a:p>
            <a:endParaRPr lang="en-CA" dirty="0"/>
          </a:p>
        </p:txBody>
      </p:sp>
      <p:pic>
        <p:nvPicPr>
          <p:cNvPr id="1026" name="Picture 2" descr="http://library.thinkquest.org/08aug/01036/Imagini/veggies.jpg"/>
          <p:cNvPicPr>
            <a:picLocks noChangeAspect="1" noChangeArrowheads="1"/>
          </p:cNvPicPr>
          <p:nvPr/>
        </p:nvPicPr>
        <p:blipFill>
          <a:blip r:embed="rId2" cstate="print"/>
          <a:srcRect/>
          <a:stretch>
            <a:fillRect/>
          </a:stretch>
        </p:blipFill>
        <p:spPr bwMode="auto">
          <a:xfrm>
            <a:off x="6143636" y="714356"/>
            <a:ext cx="2632296"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6043626" cy="4686320"/>
          </a:xfrm>
        </p:spPr>
        <p:txBody>
          <a:bodyPr>
            <a:normAutofit fontScale="92500" lnSpcReduction="20000"/>
          </a:bodyPr>
          <a:lstStyle/>
          <a:p>
            <a:r>
              <a:rPr lang="en-CA" sz="3400" b="1" u="sng" dirty="0" smtClean="0"/>
              <a:t>LACTO OVO VEGETARIAN:</a:t>
            </a:r>
            <a:r>
              <a:rPr lang="en-CA" sz="3400" u="sng" dirty="0" smtClean="0"/>
              <a:t> </a:t>
            </a:r>
            <a:r>
              <a:rPr lang="en-CA" sz="3400" dirty="0" smtClean="0"/>
              <a:t>A lacto </a:t>
            </a:r>
            <a:r>
              <a:rPr lang="en-CA" sz="3400" dirty="0" err="1" smtClean="0"/>
              <a:t>ovo</a:t>
            </a:r>
            <a:r>
              <a:rPr lang="en-CA" sz="3400" dirty="0" smtClean="0"/>
              <a:t> vegetarian diet excludes meat, fish, and poultry but includes dairy products and eggs. </a:t>
            </a:r>
          </a:p>
          <a:p>
            <a:pPr>
              <a:buNone/>
            </a:pPr>
            <a:endParaRPr lang="en-CA" sz="3400" dirty="0" smtClean="0"/>
          </a:p>
          <a:p>
            <a:pPr lvl="1"/>
            <a:r>
              <a:rPr lang="en-CA" dirty="0" smtClean="0"/>
              <a:t>Most vegetarians in the U.S., Canada, and Western Europe fall into this category. </a:t>
            </a:r>
          </a:p>
          <a:p>
            <a:pPr lvl="1"/>
            <a:r>
              <a:rPr lang="en-CA" dirty="0" smtClean="0"/>
              <a:t>Lacto </a:t>
            </a:r>
            <a:r>
              <a:rPr lang="en-CA" dirty="0" err="1" smtClean="0"/>
              <a:t>ovo</a:t>
            </a:r>
            <a:r>
              <a:rPr lang="en-CA" dirty="0" smtClean="0"/>
              <a:t> vegetarians eat such foods as cheese, ice cream, yogurt, milk, and eggs, as well as foods made with these ingredients.</a:t>
            </a:r>
          </a:p>
          <a:p>
            <a:endParaRPr lang="en-CA" dirty="0"/>
          </a:p>
        </p:txBody>
      </p:sp>
      <p:pic>
        <p:nvPicPr>
          <p:cNvPr id="4" name="Picture 4" descr="http://www.hispanicallyspeakingnews.com/uploads/images/article-images/Exposure_Therapy_May_Be_Option_for_Kids_Egg,_Milk_Allergies.jpg"/>
          <p:cNvPicPr>
            <a:picLocks noChangeAspect="1" noChangeArrowheads="1"/>
          </p:cNvPicPr>
          <p:nvPr/>
        </p:nvPicPr>
        <p:blipFill>
          <a:blip r:embed="rId2" cstate="print"/>
          <a:srcRect/>
          <a:stretch>
            <a:fillRect/>
          </a:stretch>
        </p:blipFill>
        <p:spPr bwMode="auto">
          <a:xfrm>
            <a:off x="6286512" y="1857364"/>
            <a:ext cx="2663163" cy="198595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learskinreview.org/wp-content/uploads/2011/01/dairy-products.jpg"/>
          <p:cNvPicPr>
            <a:picLocks noChangeAspect="1" noChangeArrowheads="1"/>
          </p:cNvPicPr>
          <p:nvPr/>
        </p:nvPicPr>
        <p:blipFill>
          <a:blip r:embed="rId2" cstate="print"/>
          <a:srcRect/>
          <a:stretch>
            <a:fillRect/>
          </a:stretch>
        </p:blipFill>
        <p:spPr bwMode="auto">
          <a:xfrm>
            <a:off x="6072198" y="500042"/>
            <a:ext cx="2764651" cy="2143140"/>
          </a:xfrm>
          <a:prstGeom prst="rect">
            <a:avLst/>
          </a:prstGeom>
          <a:noFill/>
        </p:spPr>
      </p:pic>
      <p:sp>
        <p:nvSpPr>
          <p:cNvPr id="3" name="Content Placeholder 2"/>
          <p:cNvSpPr>
            <a:spLocks noGrp="1"/>
          </p:cNvSpPr>
          <p:nvPr>
            <p:ph idx="1"/>
          </p:nvPr>
        </p:nvSpPr>
        <p:spPr>
          <a:xfrm>
            <a:off x="457200" y="1357298"/>
            <a:ext cx="6115064" cy="5214974"/>
          </a:xfrm>
        </p:spPr>
        <p:txBody>
          <a:bodyPr>
            <a:normAutofit/>
          </a:bodyPr>
          <a:lstStyle/>
          <a:p>
            <a:r>
              <a:rPr lang="en-CA" sz="3200" b="1" u="sng" dirty="0" smtClean="0"/>
              <a:t>LACTO VEGETARIAN:</a:t>
            </a:r>
            <a:r>
              <a:rPr lang="en-CA" sz="3200" u="sng" dirty="0" smtClean="0"/>
              <a:t> </a:t>
            </a:r>
            <a:r>
              <a:rPr lang="en-CA" sz="3200" dirty="0" smtClean="0"/>
              <a:t>A lacto vegetarian diet excludes meat, fish, and poultry, as well as eggs and any foods containing eggs. </a:t>
            </a:r>
          </a:p>
          <a:p>
            <a:pPr>
              <a:buNone/>
            </a:pPr>
            <a:endParaRPr lang="en-CA" sz="3200" dirty="0" smtClean="0"/>
          </a:p>
          <a:p>
            <a:pPr lvl="1"/>
            <a:r>
              <a:rPr lang="en-CA" sz="2800" dirty="0" smtClean="0"/>
              <a:t>A lacto vegetarian would, however, eat dairy products such as milk, yogurt, and cheese.</a:t>
            </a:r>
          </a:p>
          <a:p>
            <a:endParaRPr lang="en-CA" sz="3200" dirty="0" smtClean="0"/>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5829312" cy="5114948"/>
          </a:xfrm>
        </p:spPr>
        <p:txBody>
          <a:bodyPr>
            <a:normAutofit fontScale="70000" lnSpcReduction="20000"/>
          </a:bodyPr>
          <a:lstStyle/>
          <a:p>
            <a:r>
              <a:rPr lang="en-CA" sz="3200" b="1" u="sng" dirty="0" smtClean="0"/>
              <a:t>VEGAN:</a:t>
            </a:r>
            <a:r>
              <a:rPr lang="en-CA" sz="3200" u="sng" dirty="0" smtClean="0"/>
              <a:t> </a:t>
            </a:r>
            <a:r>
              <a:rPr lang="en-CA" sz="3200" dirty="0" smtClean="0"/>
              <a:t>Technically, the term vegan refers to more than just the diet alone. </a:t>
            </a:r>
          </a:p>
          <a:p>
            <a:pPr>
              <a:buNone/>
            </a:pPr>
            <a:endParaRPr lang="en-CA" sz="3200" dirty="0" smtClean="0"/>
          </a:p>
          <a:p>
            <a:pPr lvl="1"/>
            <a:r>
              <a:rPr lang="en-CA" sz="2800" dirty="0" smtClean="0"/>
              <a:t>A vegan is a vegetarian who </a:t>
            </a:r>
            <a:r>
              <a:rPr lang="en-CA" sz="2800" u="sng" dirty="0" smtClean="0"/>
              <a:t>avoids eating or using all animal products</a:t>
            </a:r>
            <a:r>
              <a:rPr lang="en-CA" sz="2800" dirty="0" smtClean="0"/>
              <a:t>, including meat, fish, poultry, eggs, dairy products, any foods containing by-products of these ingredients, wool, silk, leather, and any non-food items made with animal by-products. Some vegans avoid honey.</a:t>
            </a:r>
          </a:p>
          <a:p>
            <a:endParaRPr lang="en-CA" sz="3200" dirty="0" smtClean="0"/>
          </a:p>
          <a:p>
            <a:r>
              <a:rPr lang="en-CA" sz="3200" dirty="0" smtClean="0"/>
              <a:t>One adaptation of a vegetarian diet is a </a:t>
            </a:r>
            <a:r>
              <a:rPr lang="en-CA" sz="3200" i="1" dirty="0" smtClean="0"/>
              <a:t>RAW FOODS diet, </a:t>
            </a:r>
            <a:r>
              <a:rPr lang="en-CA" sz="3200" dirty="0" smtClean="0"/>
              <a:t>in which adherents eat a diet that consists primarily of uncooked foods.</a:t>
            </a:r>
          </a:p>
          <a:p>
            <a:r>
              <a:rPr lang="en-CA" sz="3200" dirty="0" smtClean="0">
                <a:hlinkClick r:id="rId2" action="ppaction://hlinkfile"/>
              </a:rPr>
              <a:t>vegan infographic.jpg</a:t>
            </a:r>
            <a:endParaRPr lang="en-CA" sz="3200" dirty="0" smtClean="0"/>
          </a:p>
          <a:p>
            <a:endParaRPr lang="en-CA" dirty="0"/>
          </a:p>
        </p:txBody>
      </p:sp>
      <p:pic>
        <p:nvPicPr>
          <p:cNvPr id="4" name="Picture 4" descr="http://www.veggiebarn.net/VeganTMLogo_col_shad.jpg"/>
          <p:cNvPicPr>
            <a:picLocks noChangeAspect="1" noChangeArrowheads="1"/>
          </p:cNvPicPr>
          <p:nvPr/>
        </p:nvPicPr>
        <p:blipFill>
          <a:blip r:embed="rId3" cstate="print"/>
          <a:srcRect/>
          <a:stretch>
            <a:fillRect/>
          </a:stretch>
        </p:blipFill>
        <p:spPr bwMode="auto">
          <a:xfrm>
            <a:off x="6429388" y="785794"/>
            <a:ext cx="2293922" cy="1898942"/>
          </a:xfrm>
          <a:prstGeom prst="rect">
            <a:avLst/>
          </a:prstGeom>
          <a:noFill/>
        </p:spPr>
      </p:pic>
      <p:pic>
        <p:nvPicPr>
          <p:cNvPr id="33794" name="Picture 2" descr="http://www.rawfoodlife.com/vegetableJuice.jpg"/>
          <p:cNvPicPr>
            <a:picLocks noChangeAspect="1" noChangeArrowheads="1"/>
          </p:cNvPicPr>
          <p:nvPr/>
        </p:nvPicPr>
        <p:blipFill>
          <a:blip r:embed="rId4" cstate="print"/>
          <a:srcRect/>
          <a:stretch>
            <a:fillRect/>
          </a:stretch>
        </p:blipFill>
        <p:spPr bwMode="auto">
          <a:xfrm>
            <a:off x="6858016" y="4071942"/>
            <a:ext cx="1857388" cy="26234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Eggcellent</a:t>
            </a:r>
            <a:r>
              <a:rPr lang="en-CA" dirty="0" smtClean="0"/>
              <a:t> Information</a:t>
            </a:r>
            <a:endParaRPr lang="en-CA" dirty="0"/>
          </a:p>
        </p:txBody>
      </p:sp>
      <p:sp>
        <p:nvSpPr>
          <p:cNvPr id="3" name="Content Placeholder 2"/>
          <p:cNvSpPr>
            <a:spLocks noGrp="1"/>
          </p:cNvSpPr>
          <p:nvPr>
            <p:ph idx="1"/>
          </p:nvPr>
        </p:nvSpPr>
        <p:spPr>
          <a:xfrm>
            <a:off x="457200" y="1600200"/>
            <a:ext cx="5972188" cy="4900634"/>
          </a:xfrm>
        </p:spPr>
        <p:txBody>
          <a:bodyPr>
            <a:normAutofit fontScale="85000" lnSpcReduction="20000"/>
          </a:bodyPr>
          <a:lstStyle/>
          <a:p>
            <a:pPr lvl="0">
              <a:buFont typeface="Arial" pitchFamily="34" charset="0"/>
              <a:buChar char="•"/>
            </a:pPr>
            <a:r>
              <a:rPr lang="en-CA" sz="2800" dirty="0" smtClean="0"/>
              <a:t>Eggs are one of the few foods that naturally contain Vitamin D and contain all nine essential amino acids making them a complete protein food.</a:t>
            </a:r>
          </a:p>
          <a:p>
            <a:pPr lvl="0">
              <a:buFont typeface="Arial" pitchFamily="34" charset="0"/>
              <a:buChar char="•"/>
            </a:pPr>
            <a:endParaRPr lang="en-CA" dirty="0" smtClean="0"/>
          </a:p>
          <a:p>
            <a:pPr lvl="0">
              <a:buFont typeface="Arial" pitchFamily="34" charset="0"/>
              <a:buChar char="•"/>
            </a:pPr>
            <a:r>
              <a:rPr lang="en-CA" dirty="0" smtClean="0"/>
              <a:t>To determine if an egg in the shell is hard-cooked or raw, spin it - Hard-cooked eggs spin smoothly and rapidly. Raw eggs wobble because of their liquid centre.</a:t>
            </a:r>
          </a:p>
          <a:p>
            <a:pPr lvl="0">
              <a:buFont typeface="Arial" pitchFamily="34" charset="0"/>
              <a:buChar char="•"/>
            </a:pPr>
            <a:endParaRPr lang="en-CA" dirty="0" smtClean="0"/>
          </a:p>
          <a:p>
            <a:pPr lvl="0">
              <a:buFont typeface="Arial" pitchFamily="34" charset="0"/>
              <a:buChar char="•"/>
            </a:pPr>
            <a:r>
              <a:rPr lang="en-CA" dirty="0" smtClean="0"/>
              <a:t>The egg yolk is the major source of the egg’s vitamins and minerals.</a:t>
            </a:r>
          </a:p>
          <a:p>
            <a:endParaRPr lang="en-CA" dirty="0"/>
          </a:p>
        </p:txBody>
      </p:sp>
      <p:pic>
        <p:nvPicPr>
          <p:cNvPr id="6146" name="Picture 2" descr="http://getfile5.posterous.com/getfile/files.posterous.com/greenbelt/rj0sYugRyJH6lnTCdq2FldgIJMpoZuLVJUCGbyBwxreLqgDaKGeqYTwIK8WH/eggs.jpg"/>
          <p:cNvPicPr>
            <a:picLocks noChangeAspect="1" noChangeArrowheads="1"/>
          </p:cNvPicPr>
          <p:nvPr/>
        </p:nvPicPr>
        <p:blipFill>
          <a:blip r:embed="rId2" cstate="print"/>
          <a:srcRect/>
          <a:stretch>
            <a:fillRect/>
          </a:stretch>
        </p:blipFill>
        <p:spPr bwMode="auto">
          <a:xfrm>
            <a:off x="6286512" y="214290"/>
            <a:ext cx="2579674" cy="1718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6615130" cy="4543444"/>
          </a:xfrm>
        </p:spPr>
        <p:txBody>
          <a:bodyPr>
            <a:normAutofit fontScale="92500" lnSpcReduction="20000"/>
          </a:bodyPr>
          <a:lstStyle/>
          <a:p>
            <a:pPr lvl="0"/>
            <a:r>
              <a:rPr lang="en-CA" sz="3200" dirty="0" smtClean="0"/>
              <a:t>Protein helps your body grow, repair itself, and fight disease. </a:t>
            </a:r>
          </a:p>
          <a:p>
            <a:pPr lvl="0"/>
            <a:endParaRPr lang="en-CA" sz="3200" dirty="0" smtClean="0"/>
          </a:p>
          <a:p>
            <a:pPr lvl="0"/>
            <a:r>
              <a:rPr lang="en-CA" sz="3200" dirty="0" smtClean="0"/>
              <a:t>It also provides energy when needed.</a:t>
            </a:r>
          </a:p>
          <a:p>
            <a:endParaRPr lang="en-CA" sz="3200" dirty="0" smtClean="0"/>
          </a:p>
          <a:p>
            <a:pPr lvl="0"/>
            <a:r>
              <a:rPr lang="en-CA" sz="3200" dirty="0" smtClean="0"/>
              <a:t>Protein is the main building block of the body because it is the main component of most cells (i.e., muscles).</a:t>
            </a:r>
          </a:p>
          <a:p>
            <a:endParaRPr lang="en-CA" dirty="0"/>
          </a:p>
        </p:txBody>
      </p:sp>
      <p:pic>
        <p:nvPicPr>
          <p:cNvPr id="4" name="Picture 2" descr="http://img2.timeinc.net/people/i/2007/stylewatch/blog/070205/jessica_biel_300x400.jpg"/>
          <p:cNvPicPr>
            <a:picLocks noChangeAspect="1" noChangeArrowheads="1"/>
          </p:cNvPicPr>
          <p:nvPr/>
        </p:nvPicPr>
        <p:blipFill>
          <a:blip r:embed="rId2" cstate="print"/>
          <a:srcRect/>
          <a:stretch>
            <a:fillRect/>
          </a:stretch>
        </p:blipFill>
        <p:spPr bwMode="auto">
          <a:xfrm>
            <a:off x="6357950" y="785794"/>
            <a:ext cx="2406251" cy="320833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stockphoto.com/file_thumbview_approve/4562687/2/istockphoto_4562687-grilled-burger-patty.jpg"/>
          <p:cNvPicPr>
            <a:picLocks noChangeAspect="1" noChangeArrowheads="1"/>
          </p:cNvPicPr>
          <p:nvPr/>
        </p:nvPicPr>
        <p:blipFill>
          <a:blip r:embed="rId2" cstate="print"/>
          <a:srcRect/>
          <a:stretch>
            <a:fillRect/>
          </a:stretch>
        </p:blipFill>
        <p:spPr bwMode="auto">
          <a:xfrm>
            <a:off x="6215074" y="1214422"/>
            <a:ext cx="2793988" cy="1491075"/>
          </a:xfrm>
          <a:prstGeom prst="rect">
            <a:avLst/>
          </a:prstGeom>
          <a:noFill/>
        </p:spPr>
      </p:pic>
      <p:sp>
        <p:nvSpPr>
          <p:cNvPr id="2" name="Title 1"/>
          <p:cNvSpPr>
            <a:spLocks noGrp="1"/>
          </p:cNvSpPr>
          <p:nvPr>
            <p:ph type="title"/>
          </p:nvPr>
        </p:nvSpPr>
        <p:spPr/>
        <p:txBody>
          <a:bodyPr>
            <a:normAutofit/>
          </a:bodyPr>
          <a:lstStyle/>
          <a:p>
            <a:r>
              <a:rPr lang="en-CA" dirty="0" smtClean="0"/>
              <a:t>Cooking Uses for Eggs</a:t>
            </a:r>
            <a:endParaRPr lang="en-CA" dirty="0"/>
          </a:p>
        </p:txBody>
      </p:sp>
      <p:sp>
        <p:nvSpPr>
          <p:cNvPr id="3" name="Content Placeholder 2"/>
          <p:cNvSpPr>
            <a:spLocks noGrp="1"/>
          </p:cNvSpPr>
          <p:nvPr>
            <p:ph idx="1"/>
          </p:nvPr>
        </p:nvSpPr>
        <p:spPr>
          <a:xfrm>
            <a:off x="457200" y="1600200"/>
            <a:ext cx="5757874" cy="4900633"/>
          </a:xfrm>
        </p:spPr>
        <p:txBody>
          <a:bodyPr>
            <a:normAutofit fontScale="77500" lnSpcReduction="20000"/>
          </a:bodyPr>
          <a:lstStyle/>
          <a:p>
            <a:r>
              <a:rPr lang="en-CA" dirty="0" smtClean="0"/>
              <a:t>Eggs are very good at </a:t>
            </a:r>
            <a:r>
              <a:rPr lang="en-CA" b="1" u="sng" dirty="0" smtClean="0"/>
              <a:t>binding</a:t>
            </a:r>
            <a:r>
              <a:rPr lang="en-CA" b="1" dirty="0" smtClean="0"/>
              <a:t> </a:t>
            </a:r>
            <a:r>
              <a:rPr lang="en-CA" dirty="0" smtClean="0"/>
              <a:t>foods together, which means they help the ingredients in a mixture stick together.</a:t>
            </a:r>
          </a:p>
          <a:p>
            <a:endParaRPr lang="en-CA" dirty="0" smtClean="0"/>
          </a:p>
          <a:p>
            <a:r>
              <a:rPr lang="en-CA" dirty="0" smtClean="0"/>
              <a:t>Meatballs and burgers are two examples of foods where eggs serve as the “glue”.</a:t>
            </a:r>
          </a:p>
          <a:p>
            <a:pPr>
              <a:buNone/>
            </a:pPr>
            <a:endParaRPr lang="en-CA" dirty="0" smtClean="0"/>
          </a:p>
          <a:p>
            <a:r>
              <a:rPr lang="en-CA" dirty="0" smtClean="0"/>
              <a:t>Eggs can also be a </a:t>
            </a:r>
            <a:r>
              <a:rPr lang="en-CA" b="1" u="sng" dirty="0" smtClean="0"/>
              <a:t>leavening</a:t>
            </a:r>
            <a:r>
              <a:rPr lang="en-CA" b="1" dirty="0" smtClean="0"/>
              <a:t> </a:t>
            </a:r>
            <a:r>
              <a:rPr lang="en-CA" dirty="0" smtClean="0"/>
              <a:t>agent for pancakes, muffins, omelettes or cakes. </a:t>
            </a:r>
          </a:p>
          <a:p>
            <a:endParaRPr lang="en-CA" dirty="0" smtClean="0"/>
          </a:p>
          <a:p>
            <a:r>
              <a:rPr lang="en-CA" dirty="0" smtClean="0"/>
              <a:t>A leavening agent increases the volume of a food product and lightens its texture.</a:t>
            </a:r>
          </a:p>
          <a:p>
            <a:endParaRPr lang="en-CA" dirty="0"/>
          </a:p>
        </p:txBody>
      </p:sp>
      <p:pic>
        <p:nvPicPr>
          <p:cNvPr id="3074" name="Picture 2" descr="http://plateofwander.com/wp-content/uploads/2008/08/z_cake-unfrosted.jpg"/>
          <p:cNvPicPr>
            <a:picLocks noChangeAspect="1" noChangeArrowheads="1"/>
          </p:cNvPicPr>
          <p:nvPr/>
        </p:nvPicPr>
        <p:blipFill>
          <a:blip r:embed="rId3" cstate="print"/>
          <a:srcRect/>
          <a:stretch>
            <a:fillRect/>
          </a:stretch>
        </p:blipFill>
        <p:spPr bwMode="auto">
          <a:xfrm>
            <a:off x="6429388" y="3357562"/>
            <a:ext cx="2407661" cy="320833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5543560" cy="5114948"/>
          </a:xfrm>
        </p:spPr>
        <p:txBody>
          <a:bodyPr>
            <a:normAutofit fontScale="55000" lnSpcReduction="20000"/>
          </a:bodyPr>
          <a:lstStyle/>
          <a:p>
            <a:r>
              <a:rPr lang="en-CA" sz="3600" dirty="0" smtClean="0"/>
              <a:t>Eggs have a great </a:t>
            </a:r>
            <a:r>
              <a:rPr lang="en-CA" sz="3600" b="1" u="sng" dirty="0" smtClean="0"/>
              <a:t>thickening</a:t>
            </a:r>
            <a:r>
              <a:rPr lang="en-CA" sz="3600" b="1" dirty="0" smtClean="0"/>
              <a:t> </a:t>
            </a:r>
            <a:r>
              <a:rPr lang="en-CA" sz="3600" dirty="0" smtClean="0"/>
              <a:t>ability. Many delicious sauces rely on eggs to give them a thicker consistency. Custards rely on eggs for a more gelled texture.</a:t>
            </a:r>
          </a:p>
          <a:p>
            <a:pPr>
              <a:buNone/>
            </a:pPr>
            <a:endParaRPr lang="en-CA" sz="3600" dirty="0" smtClean="0"/>
          </a:p>
          <a:p>
            <a:r>
              <a:rPr lang="en-CA" sz="3600" dirty="0" smtClean="0"/>
              <a:t>Eggs are frequently used to emulsify or combine two liquids, such as oil and water, which normally can’t be combined. Hollandaise sauce and salad dressings use eggs as an </a:t>
            </a:r>
            <a:r>
              <a:rPr lang="en-CA" sz="3600" b="1" u="sng" dirty="0" smtClean="0"/>
              <a:t>emulsifying </a:t>
            </a:r>
            <a:r>
              <a:rPr lang="en-CA" sz="3600" dirty="0" smtClean="0"/>
              <a:t>agent. </a:t>
            </a:r>
          </a:p>
          <a:p>
            <a:pPr>
              <a:buNone/>
            </a:pPr>
            <a:endParaRPr lang="en-CA" sz="3600" dirty="0" smtClean="0"/>
          </a:p>
          <a:p>
            <a:r>
              <a:rPr lang="en-CA" sz="3600" dirty="0" smtClean="0"/>
              <a:t>Eggs can also work as a </a:t>
            </a:r>
            <a:r>
              <a:rPr lang="en-CA" sz="3600" b="1" u="sng" dirty="0" smtClean="0"/>
              <a:t>coating</a:t>
            </a:r>
            <a:r>
              <a:rPr lang="en-CA" sz="3600" b="1" dirty="0" smtClean="0"/>
              <a:t> </a:t>
            </a:r>
            <a:r>
              <a:rPr lang="en-CA" sz="3600" dirty="0" smtClean="0"/>
              <a:t>agent. Beaten eggs are applied to the surface of foods such as chicken or fish, so that other coatings like bread crumbs or cheese will stick.</a:t>
            </a:r>
          </a:p>
          <a:p>
            <a:endParaRPr lang="en-CA" dirty="0"/>
          </a:p>
        </p:txBody>
      </p:sp>
      <p:pic>
        <p:nvPicPr>
          <p:cNvPr id="4" name="Picture 2" descr="http://timeinthekitchen.com/wp-content/uploads/2008/12/hollandaise-sauce-21-977x1024.jpg"/>
          <p:cNvPicPr>
            <a:picLocks noChangeAspect="1" noChangeArrowheads="1"/>
          </p:cNvPicPr>
          <p:nvPr/>
        </p:nvPicPr>
        <p:blipFill>
          <a:blip r:embed="rId2" cstate="print"/>
          <a:srcRect/>
          <a:stretch>
            <a:fillRect/>
          </a:stretch>
        </p:blipFill>
        <p:spPr bwMode="auto">
          <a:xfrm>
            <a:off x="5857884" y="928670"/>
            <a:ext cx="2516122" cy="2636377"/>
          </a:xfrm>
          <a:prstGeom prst="rect">
            <a:avLst/>
          </a:prstGeom>
          <a:noFill/>
        </p:spPr>
      </p:pic>
      <p:pic>
        <p:nvPicPr>
          <p:cNvPr id="2052" name="Picture 4" descr="http://3.bp.blogspot.com/_DCOTj4PKf14/S9tLzuLz3YI/AAAAAAAABPs/5GiOTlN0jHE/s1600/Breaded+Chicken+Final.jpg"/>
          <p:cNvPicPr>
            <a:picLocks noChangeAspect="1" noChangeArrowheads="1"/>
          </p:cNvPicPr>
          <p:nvPr/>
        </p:nvPicPr>
        <p:blipFill>
          <a:blip r:embed="rId3" cstate="print"/>
          <a:srcRect/>
          <a:stretch>
            <a:fillRect/>
          </a:stretch>
        </p:blipFill>
        <p:spPr bwMode="auto">
          <a:xfrm>
            <a:off x="6572264" y="3786190"/>
            <a:ext cx="1909115" cy="285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Protein Shakes &amp; Supplements</a:t>
            </a:r>
            <a:endParaRPr lang="en-CA" dirty="0"/>
          </a:p>
        </p:txBody>
      </p:sp>
      <p:sp>
        <p:nvSpPr>
          <p:cNvPr id="3" name="Content Placeholder 2"/>
          <p:cNvSpPr>
            <a:spLocks noGrp="1"/>
          </p:cNvSpPr>
          <p:nvPr>
            <p:ph idx="1"/>
          </p:nvPr>
        </p:nvSpPr>
        <p:spPr>
          <a:xfrm>
            <a:off x="457200" y="1600200"/>
            <a:ext cx="5400684" cy="4686320"/>
          </a:xfrm>
        </p:spPr>
        <p:txBody>
          <a:bodyPr>
            <a:normAutofit fontScale="85000" lnSpcReduction="10000"/>
          </a:bodyPr>
          <a:lstStyle/>
          <a:p>
            <a:r>
              <a:rPr lang="en-CA" dirty="0" smtClean="0"/>
              <a:t>Protein is an essential part of our diets but even athletes who are training hard will almost certainly get more than enough protein from the food they eat.</a:t>
            </a:r>
          </a:p>
          <a:p>
            <a:pPr>
              <a:buNone/>
            </a:pPr>
            <a:endParaRPr lang="en-CA" dirty="0" smtClean="0"/>
          </a:p>
          <a:p>
            <a:r>
              <a:rPr lang="en-CA" dirty="0" smtClean="0"/>
              <a:t>Protein in whole foods (meat, eggs, yogurt, etc.) are just as good as protein bars, powders, and shakes – just more </a:t>
            </a:r>
            <a:r>
              <a:rPr lang="en-CA" u="sng" dirty="0" smtClean="0"/>
              <a:t>convenient</a:t>
            </a:r>
            <a:r>
              <a:rPr lang="en-CA" dirty="0" smtClean="0"/>
              <a:t>. </a:t>
            </a:r>
            <a:br>
              <a:rPr lang="en-CA" dirty="0" smtClean="0"/>
            </a:br>
            <a:endParaRPr lang="en-CA" dirty="0"/>
          </a:p>
        </p:txBody>
      </p:sp>
      <p:pic>
        <p:nvPicPr>
          <p:cNvPr id="4" name="Picture 4" descr="http://woodenspears.com/wp-content/uploads/2009/03/david_henry1.jpg"/>
          <p:cNvPicPr>
            <a:picLocks noChangeAspect="1" noChangeArrowheads="1"/>
          </p:cNvPicPr>
          <p:nvPr/>
        </p:nvPicPr>
        <p:blipFill>
          <a:blip r:embed="rId2" cstate="print"/>
          <a:srcRect/>
          <a:stretch>
            <a:fillRect/>
          </a:stretch>
        </p:blipFill>
        <p:spPr bwMode="auto">
          <a:xfrm>
            <a:off x="6072198" y="4214818"/>
            <a:ext cx="2565166" cy="2428892"/>
          </a:xfrm>
          <a:prstGeom prst="rect">
            <a:avLst/>
          </a:prstGeom>
          <a:noFill/>
        </p:spPr>
      </p:pic>
      <p:pic>
        <p:nvPicPr>
          <p:cNvPr id="5" name="Picture 2" descr="http://www.gilltraining.com/site/images/protein_supplement.jpg"/>
          <p:cNvPicPr>
            <a:picLocks noChangeAspect="1" noChangeArrowheads="1"/>
          </p:cNvPicPr>
          <p:nvPr/>
        </p:nvPicPr>
        <p:blipFill>
          <a:blip r:embed="rId3" cstate="print"/>
          <a:srcRect/>
          <a:stretch>
            <a:fillRect/>
          </a:stretch>
        </p:blipFill>
        <p:spPr bwMode="auto">
          <a:xfrm>
            <a:off x="6500826" y="1142984"/>
            <a:ext cx="2162494" cy="291788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Post-Workout</a:t>
            </a:r>
            <a:endParaRPr lang="en-CA" dirty="0"/>
          </a:p>
        </p:txBody>
      </p:sp>
      <p:sp>
        <p:nvSpPr>
          <p:cNvPr id="3" name="Content Placeholder 2"/>
          <p:cNvSpPr>
            <a:spLocks noGrp="1"/>
          </p:cNvSpPr>
          <p:nvPr>
            <p:ph idx="1"/>
          </p:nvPr>
        </p:nvSpPr>
        <p:spPr>
          <a:xfrm>
            <a:off x="457200" y="1600200"/>
            <a:ext cx="5472122" cy="5257800"/>
          </a:xfrm>
        </p:spPr>
        <p:txBody>
          <a:bodyPr>
            <a:normAutofit fontScale="70000" lnSpcReduction="20000"/>
          </a:bodyPr>
          <a:lstStyle/>
          <a:p>
            <a:r>
              <a:rPr lang="en-CA" dirty="0" smtClean="0"/>
              <a:t>After a strength training (weight lifting) workout, it is best to consume a protein source within 30-60 minutes after for best results and recovery of your muscles.</a:t>
            </a:r>
          </a:p>
          <a:p>
            <a:endParaRPr lang="en-CA" dirty="0" smtClean="0"/>
          </a:p>
          <a:p>
            <a:r>
              <a:rPr lang="en-CA" u="sng" dirty="0" smtClean="0"/>
              <a:t>Common Misconception: </a:t>
            </a:r>
            <a:r>
              <a:rPr lang="en-CA" dirty="0" smtClean="0"/>
              <a:t>The protein will NOT build your muscle (you do that with your training), but it will help your muscles to repair themselves so you can get back to working out quicker!</a:t>
            </a:r>
          </a:p>
          <a:p>
            <a:endParaRPr lang="en-CA" dirty="0" smtClean="0"/>
          </a:p>
          <a:p>
            <a:r>
              <a:rPr lang="en-CA" dirty="0" smtClean="0"/>
              <a:t>Always pair a protein source with some type of carbohydrate source post-workout. You have used up much of your glycogen reserves working out as well.</a:t>
            </a:r>
            <a:br>
              <a:rPr lang="en-CA" dirty="0" smtClean="0"/>
            </a:br>
            <a:endParaRPr lang="en-CA" dirty="0"/>
          </a:p>
        </p:txBody>
      </p:sp>
      <p:pic>
        <p:nvPicPr>
          <p:cNvPr id="36866" name="Picture 2" descr="http://troll.me/images/first-world-problems-vi/had-awesome-workout-forgot-my-protein.jpg"/>
          <p:cNvPicPr>
            <a:picLocks noChangeAspect="1" noChangeArrowheads="1"/>
          </p:cNvPicPr>
          <p:nvPr/>
        </p:nvPicPr>
        <p:blipFill>
          <a:blip r:embed="rId2" cstate="print"/>
          <a:srcRect/>
          <a:stretch>
            <a:fillRect/>
          </a:stretch>
        </p:blipFill>
        <p:spPr bwMode="auto">
          <a:xfrm>
            <a:off x="5857884" y="500042"/>
            <a:ext cx="3088964" cy="3071834"/>
          </a:xfrm>
          <a:prstGeom prst="rect">
            <a:avLst/>
          </a:prstGeom>
          <a:noFill/>
        </p:spPr>
      </p:pic>
      <p:pic>
        <p:nvPicPr>
          <p:cNvPr id="36868" name="Picture 4" descr="http://www.muscleclass.com/wp-content/uploads/2010/10/how-many-protein-shakes-a-day.jpg"/>
          <p:cNvPicPr>
            <a:picLocks noChangeAspect="1" noChangeArrowheads="1"/>
          </p:cNvPicPr>
          <p:nvPr/>
        </p:nvPicPr>
        <p:blipFill>
          <a:blip r:embed="rId3" cstate="print"/>
          <a:srcRect/>
          <a:stretch>
            <a:fillRect/>
          </a:stretch>
        </p:blipFill>
        <p:spPr bwMode="auto">
          <a:xfrm>
            <a:off x="6000760" y="4453225"/>
            <a:ext cx="2951213" cy="19697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orangecoastcrossfit.com/wp-content/uploads/2010/11/women-pic-4.jpg"/>
          <p:cNvPicPr>
            <a:picLocks noChangeAspect="1" noChangeArrowheads="1"/>
          </p:cNvPicPr>
          <p:nvPr/>
        </p:nvPicPr>
        <p:blipFill>
          <a:blip r:embed="rId2" cstate="print"/>
          <a:srcRect/>
          <a:stretch>
            <a:fillRect/>
          </a:stretch>
        </p:blipFill>
        <p:spPr bwMode="auto">
          <a:xfrm>
            <a:off x="5143504" y="642918"/>
            <a:ext cx="3789646" cy="2523904"/>
          </a:xfrm>
          <a:prstGeom prst="rect">
            <a:avLst/>
          </a:prstGeom>
          <a:noFill/>
        </p:spPr>
      </p:pic>
      <p:sp>
        <p:nvSpPr>
          <p:cNvPr id="2" name="Title 1"/>
          <p:cNvSpPr>
            <a:spLocks noGrp="1"/>
          </p:cNvSpPr>
          <p:nvPr>
            <p:ph type="title"/>
          </p:nvPr>
        </p:nvSpPr>
        <p:spPr>
          <a:xfrm>
            <a:off x="457200" y="274638"/>
            <a:ext cx="6472254" cy="1082660"/>
          </a:xfrm>
        </p:spPr>
        <p:txBody>
          <a:bodyPr>
            <a:normAutofit fontScale="90000"/>
          </a:bodyPr>
          <a:lstStyle/>
          <a:p>
            <a:r>
              <a:rPr lang="en-CA" dirty="0" smtClean="0"/>
              <a:t>Why the buzz about how AWESOME protein is?</a:t>
            </a:r>
            <a:endParaRPr lang="en-CA" dirty="0"/>
          </a:p>
        </p:txBody>
      </p:sp>
      <p:sp>
        <p:nvSpPr>
          <p:cNvPr id="3" name="Content Placeholder 2"/>
          <p:cNvSpPr>
            <a:spLocks noGrp="1"/>
          </p:cNvSpPr>
          <p:nvPr>
            <p:ph idx="1"/>
          </p:nvPr>
        </p:nvSpPr>
        <p:spPr>
          <a:xfrm>
            <a:off x="285720" y="1857364"/>
            <a:ext cx="6429420" cy="4786346"/>
          </a:xfrm>
        </p:spPr>
        <p:txBody>
          <a:bodyPr>
            <a:normAutofit/>
          </a:bodyPr>
          <a:lstStyle/>
          <a:p>
            <a:r>
              <a:rPr lang="en-CA" dirty="0" smtClean="0"/>
              <a:t>Lots of reasons!</a:t>
            </a:r>
          </a:p>
          <a:p>
            <a:pPr>
              <a:buNone/>
            </a:pPr>
            <a:endParaRPr lang="en-CA" dirty="0" smtClean="0"/>
          </a:p>
          <a:p>
            <a:pPr lvl="1"/>
            <a:r>
              <a:rPr lang="en-CA" dirty="0" smtClean="0"/>
              <a:t>Your body </a:t>
            </a:r>
            <a:r>
              <a:rPr lang="en-CA" u="sng" dirty="0" smtClean="0"/>
              <a:t>burns more calories </a:t>
            </a:r>
            <a:r>
              <a:rPr lang="en-CA" dirty="0" smtClean="0"/>
              <a:t>digesting and metabolizing protein than it does digesting other nutrients. </a:t>
            </a:r>
          </a:p>
          <a:p>
            <a:pPr lvl="1"/>
            <a:endParaRPr lang="en-CA" dirty="0" smtClean="0"/>
          </a:p>
          <a:p>
            <a:pPr lvl="1"/>
            <a:r>
              <a:rPr lang="en-CA" dirty="0" smtClean="0"/>
              <a:t>Protein slows the time it takes for food to move from your stomach to your intestines, helping you </a:t>
            </a:r>
            <a:r>
              <a:rPr lang="en-CA" u="sng" dirty="0" smtClean="0"/>
              <a:t>feel full longer</a:t>
            </a:r>
            <a:r>
              <a:rPr lang="en-CA" dirty="0" smtClean="0"/>
              <a:t>. </a:t>
            </a:r>
          </a:p>
          <a:p>
            <a:pPr lvl="1"/>
            <a:endParaRPr lang="en-CA" dirty="0" smtClean="0"/>
          </a:p>
        </p:txBody>
      </p:sp>
    </p:spTree>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6400816" cy="4757758"/>
          </a:xfrm>
        </p:spPr>
        <p:txBody>
          <a:bodyPr>
            <a:normAutofit fontScale="92500" lnSpcReduction="10000"/>
          </a:bodyPr>
          <a:lstStyle/>
          <a:p>
            <a:pPr lvl="1"/>
            <a:r>
              <a:rPr lang="en-CA" dirty="0" smtClean="0"/>
              <a:t>Additionally, getting adequate protein ensures that </a:t>
            </a:r>
            <a:r>
              <a:rPr lang="en-CA" u="sng" dirty="0" smtClean="0"/>
              <a:t>you build and maintain muscle mass</a:t>
            </a:r>
            <a:r>
              <a:rPr lang="en-CA" dirty="0" smtClean="0"/>
              <a:t>, which incinerates calories. </a:t>
            </a:r>
          </a:p>
          <a:p>
            <a:pPr lvl="1"/>
            <a:endParaRPr lang="en-CA" dirty="0" smtClean="0"/>
          </a:p>
          <a:p>
            <a:pPr lvl="1"/>
            <a:r>
              <a:rPr lang="en-CA" dirty="0" smtClean="0"/>
              <a:t>Protein also </a:t>
            </a:r>
            <a:r>
              <a:rPr lang="en-CA" u="sng" dirty="0" smtClean="0"/>
              <a:t>curbs your appetite </a:t>
            </a:r>
            <a:r>
              <a:rPr lang="en-CA" dirty="0" smtClean="0"/>
              <a:t>by stabilizing blood glucose levels. </a:t>
            </a:r>
          </a:p>
          <a:p>
            <a:pPr lvl="1"/>
            <a:endParaRPr lang="en-CA" dirty="0" smtClean="0"/>
          </a:p>
          <a:p>
            <a:pPr lvl="1"/>
            <a:r>
              <a:rPr lang="en-CA" dirty="0" smtClean="0"/>
              <a:t>Rapid rises and drops in blood glucose levels that occur after consuming simple carbohydrates sends your hunger soaring. Consuming protein with meals prevents this.</a:t>
            </a:r>
          </a:p>
          <a:p>
            <a:endParaRPr lang="en-CA" dirty="0"/>
          </a:p>
        </p:txBody>
      </p:sp>
      <p:pic>
        <p:nvPicPr>
          <p:cNvPr id="38914" name="Picture 2" descr="http://rawfood-now.com/wp-content/uploads/2011/05/appetite.jpg"/>
          <p:cNvPicPr>
            <a:picLocks noChangeAspect="1" noChangeArrowheads="1"/>
          </p:cNvPicPr>
          <p:nvPr/>
        </p:nvPicPr>
        <p:blipFill>
          <a:blip r:embed="rId2" cstate="print"/>
          <a:srcRect/>
          <a:stretch>
            <a:fillRect/>
          </a:stretch>
        </p:blipFill>
        <p:spPr bwMode="auto">
          <a:xfrm>
            <a:off x="6357950" y="2143116"/>
            <a:ext cx="2286016" cy="22860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Structure of Proteins</a:t>
            </a:r>
            <a:endParaRPr lang="en-CA" dirty="0"/>
          </a:p>
        </p:txBody>
      </p:sp>
      <p:sp>
        <p:nvSpPr>
          <p:cNvPr id="3" name="Content Placeholder 2"/>
          <p:cNvSpPr>
            <a:spLocks noGrp="1"/>
          </p:cNvSpPr>
          <p:nvPr>
            <p:ph idx="1"/>
          </p:nvPr>
        </p:nvSpPr>
        <p:spPr>
          <a:xfrm>
            <a:off x="457200" y="1600200"/>
            <a:ext cx="8115328" cy="4757758"/>
          </a:xfrm>
        </p:spPr>
        <p:txBody>
          <a:bodyPr>
            <a:normAutofit fontScale="85000" lnSpcReduction="20000"/>
          </a:bodyPr>
          <a:lstStyle/>
          <a:p>
            <a:r>
              <a:rPr lang="en-CA" dirty="0" smtClean="0"/>
              <a:t>Proteins are complex molecules comprised of linked </a:t>
            </a:r>
            <a:r>
              <a:rPr lang="en-CA" b="1" dirty="0" smtClean="0"/>
              <a:t>amino acids</a:t>
            </a:r>
          </a:p>
          <a:p>
            <a:endParaRPr lang="en-CA" dirty="0" smtClean="0"/>
          </a:p>
          <a:p>
            <a:r>
              <a:rPr lang="en-CA" dirty="0" smtClean="0"/>
              <a:t> Amino acids are the small units that make up protein – your body arranges amino acids to make the different proteins it needs.</a:t>
            </a:r>
          </a:p>
          <a:p>
            <a:endParaRPr lang="en-CA" dirty="0" smtClean="0"/>
          </a:p>
          <a:p>
            <a:r>
              <a:rPr lang="en-CA" dirty="0" smtClean="0"/>
              <a:t>Each amino acid contains </a:t>
            </a:r>
            <a:r>
              <a:rPr lang="en-CA" b="1" dirty="0" smtClean="0"/>
              <a:t>carbon, hydrogen, oxygen, nitrogen</a:t>
            </a:r>
          </a:p>
          <a:p>
            <a:endParaRPr lang="en-CA" b="1" dirty="0" smtClean="0"/>
          </a:p>
          <a:p>
            <a:r>
              <a:rPr lang="en-CA" dirty="0" smtClean="0"/>
              <a:t>To make up all food proteins, amino acids are reused and arranged in different ways</a:t>
            </a:r>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7472386" cy="4900634"/>
          </a:xfrm>
        </p:spPr>
        <p:txBody>
          <a:bodyPr>
            <a:normAutofit fontScale="77500" lnSpcReduction="20000"/>
          </a:bodyPr>
          <a:lstStyle/>
          <a:p>
            <a:pPr lvl="0"/>
            <a:r>
              <a:rPr lang="en-CA" dirty="0" smtClean="0"/>
              <a:t>Amino acids link together to form chains called </a:t>
            </a:r>
            <a:r>
              <a:rPr lang="en-CA" b="1" dirty="0" smtClean="0"/>
              <a:t>peptides</a:t>
            </a:r>
            <a:r>
              <a:rPr lang="en-CA" dirty="0" smtClean="0"/>
              <a:t>.</a:t>
            </a:r>
          </a:p>
          <a:p>
            <a:pPr>
              <a:buNone/>
            </a:pPr>
            <a:endParaRPr lang="en-CA" dirty="0" smtClean="0"/>
          </a:p>
          <a:p>
            <a:pPr lvl="0"/>
            <a:r>
              <a:rPr lang="en-CA" dirty="0" smtClean="0"/>
              <a:t>Eventually they may create a </a:t>
            </a:r>
            <a:r>
              <a:rPr lang="en-CA" b="1" dirty="0" smtClean="0"/>
              <a:t>polypeptide</a:t>
            </a:r>
            <a:r>
              <a:rPr lang="en-CA" dirty="0" smtClean="0"/>
              <a:t> – a single protein molecule containing ten or more amino acids linked in peptide chains.</a:t>
            </a:r>
          </a:p>
          <a:p>
            <a:pPr>
              <a:buNone/>
            </a:pPr>
            <a:endParaRPr lang="en-CA" dirty="0" smtClean="0"/>
          </a:p>
          <a:p>
            <a:pPr lvl="0"/>
            <a:r>
              <a:rPr lang="en-CA" dirty="0" smtClean="0"/>
              <a:t>A typical protein may have 500+ amino acids</a:t>
            </a:r>
          </a:p>
          <a:p>
            <a:pPr>
              <a:buNone/>
            </a:pPr>
            <a:endParaRPr lang="en-CA" dirty="0" smtClean="0"/>
          </a:p>
          <a:p>
            <a:pPr lvl="0"/>
            <a:r>
              <a:rPr lang="en-CA" dirty="0" smtClean="0"/>
              <a:t>The distinctive sequence of amino acids in each protein determines its unique shape and function.</a:t>
            </a:r>
          </a:p>
          <a:p>
            <a:pPr>
              <a:buNone/>
            </a:pPr>
            <a:endParaRPr lang="en-CA" dirty="0" smtClean="0"/>
          </a:p>
          <a:p>
            <a:pPr lvl="0"/>
            <a:r>
              <a:rPr lang="en-CA" dirty="0" smtClean="0"/>
              <a:t>Your body makes some amino acids – the ones your body can’t make are called </a:t>
            </a:r>
            <a:r>
              <a:rPr lang="en-CA" b="1" dirty="0" smtClean="0"/>
              <a:t>essential amino acids</a:t>
            </a:r>
            <a:r>
              <a:rPr lang="en-CA" dirty="0" smtClean="0"/>
              <a:t> and must come from the foods you eat.</a:t>
            </a:r>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286676" cy="1214446"/>
          </a:xfrm>
        </p:spPr>
        <p:txBody>
          <a:bodyPr>
            <a:normAutofit fontScale="90000"/>
          </a:bodyPr>
          <a:lstStyle/>
          <a:p>
            <a:pPr lvl="0" algn="ctr"/>
            <a:r>
              <a:rPr lang="en-CA" dirty="0" smtClean="0"/>
              <a:t>Proteins are made up of about </a:t>
            </a:r>
            <a:r>
              <a:rPr lang="en-CA" b="1" dirty="0" smtClean="0"/>
              <a:t>20</a:t>
            </a:r>
            <a:r>
              <a:rPr lang="en-CA" dirty="0" smtClean="0"/>
              <a:t> common amino acids</a:t>
            </a:r>
            <a:br>
              <a:rPr lang="en-CA" dirty="0" smtClean="0"/>
            </a:br>
            <a:endParaRPr lang="en-CA" dirty="0"/>
          </a:p>
        </p:txBody>
      </p:sp>
      <p:sp>
        <p:nvSpPr>
          <p:cNvPr id="3" name="Content Placeholder 2"/>
          <p:cNvSpPr>
            <a:spLocks noGrp="1"/>
          </p:cNvSpPr>
          <p:nvPr>
            <p:ph idx="1"/>
          </p:nvPr>
        </p:nvSpPr>
        <p:spPr>
          <a:xfrm>
            <a:off x="457200" y="1500174"/>
            <a:ext cx="6472254" cy="5000660"/>
          </a:xfrm>
        </p:spPr>
        <p:txBody>
          <a:bodyPr>
            <a:normAutofit fontScale="77500" lnSpcReduction="20000"/>
          </a:bodyPr>
          <a:lstStyle/>
          <a:p>
            <a:pPr>
              <a:buNone/>
            </a:pPr>
            <a:endParaRPr lang="en-CA" dirty="0" smtClean="0"/>
          </a:p>
          <a:p>
            <a:pPr lvl="0"/>
            <a:r>
              <a:rPr lang="en-CA" b="1" u="sng" dirty="0" smtClean="0"/>
              <a:t>Nine</a:t>
            </a:r>
            <a:r>
              <a:rPr lang="en-CA" b="1" dirty="0" smtClean="0"/>
              <a:t> essential amino acids</a:t>
            </a:r>
            <a:r>
              <a:rPr lang="en-CA" dirty="0" smtClean="0"/>
              <a:t> must be in our diet: </a:t>
            </a:r>
          </a:p>
          <a:p>
            <a:pPr lvl="0"/>
            <a:endParaRPr lang="en-CA" dirty="0" smtClean="0"/>
          </a:p>
          <a:p>
            <a:pPr lvl="0"/>
            <a:r>
              <a:rPr lang="en-CA" dirty="0" err="1" smtClean="0"/>
              <a:t>Histidine</a:t>
            </a:r>
            <a:endParaRPr lang="en-CA" dirty="0" smtClean="0"/>
          </a:p>
          <a:p>
            <a:r>
              <a:rPr lang="en-CA" dirty="0" err="1" smtClean="0"/>
              <a:t>Isoleucine</a:t>
            </a:r>
            <a:endParaRPr lang="en-CA" dirty="0" smtClean="0"/>
          </a:p>
          <a:p>
            <a:r>
              <a:rPr lang="en-CA" dirty="0" err="1" smtClean="0"/>
              <a:t>Leucine</a:t>
            </a:r>
            <a:endParaRPr lang="en-CA" dirty="0" smtClean="0"/>
          </a:p>
          <a:p>
            <a:r>
              <a:rPr lang="en-CA" dirty="0" smtClean="0"/>
              <a:t>Lysine</a:t>
            </a:r>
          </a:p>
          <a:p>
            <a:r>
              <a:rPr lang="en-CA" dirty="0" err="1" smtClean="0"/>
              <a:t>Methionine</a:t>
            </a:r>
            <a:endParaRPr lang="en-CA" dirty="0" smtClean="0"/>
          </a:p>
          <a:p>
            <a:r>
              <a:rPr lang="en-CA" dirty="0" smtClean="0"/>
              <a:t>Phenylalanine</a:t>
            </a:r>
          </a:p>
          <a:p>
            <a:r>
              <a:rPr lang="en-CA" dirty="0" err="1" smtClean="0"/>
              <a:t>Threonine</a:t>
            </a:r>
            <a:endParaRPr lang="en-CA" dirty="0" smtClean="0"/>
          </a:p>
          <a:p>
            <a:r>
              <a:rPr lang="en-CA" dirty="0" smtClean="0"/>
              <a:t>Tryptophan</a:t>
            </a:r>
          </a:p>
          <a:p>
            <a:r>
              <a:rPr lang="en-CA" dirty="0" err="1" smtClean="0"/>
              <a:t>Valine</a:t>
            </a:r>
            <a:endParaRPr lang="en-CA" dirty="0"/>
          </a:p>
        </p:txBody>
      </p:sp>
      <p:pic>
        <p:nvPicPr>
          <p:cNvPr id="4" name="Picture 2" descr="http://biotech.matcmadison.edu/resources/proteins/labManual/images/220_04_113.png"/>
          <p:cNvPicPr>
            <a:picLocks noChangeAspect="1" noChangeArrowheads="1"/>
          </p:cNvPicPr>
          <p:nvPr/>
        </p:nvPicPr>
        <p:blipFill>
          <a:blip r:embed="rId2" cstate="print"/>
          <a:srcRect/>
          <a:stretch>
            <a:fillRect/>
          </a:stretch>
        </p:blipFill>
        <p:spPr bwMode="auto">
          <a:xfrm>
            <a:off x="3357554" y="2857496"/>
            <a:ext cx="5314611" cy="326231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&amp; Roles of Proteins</a:t>
            </a:r>
            <a:endParaRPr lang="en-CA" dirty="0"/>
          </a:p>
        </p:txBody>
      </p:sp>
      <p:sp>
        <p:nvSpPr>
          <p:cNvPr id="3" name="Content Placeholder 2"/>
          <p:cNvSpPr>
            <a:spLocks noGrp="1"/>
          </p:cNvSpPr>
          <p:nvPr>
            <p:ph idx="1"/>
          </p:nvPr>
        </p:nvSpPr>
        <p:spPr>
          <a:xfrm>
            <a:off x="457200" y="1600200"/>
            <a:ext cx="5614998" cy="4757758"/>
          </a:xfrm>
        </p:spPr>
        <p:txBody>
          <a:bodyPr>
            <a:normAutofit fontScale="92500"/>
          </a:bodyPr>
          <a:lstStyle/>
          <a:p>
            <a:pPr lvl="0"/>
            <a:r>
              <a:rPr lang="en-CA" sz="2800" i="1" dirty="0" smtClean="0"/>
              <a:t>Building Materials for Growth and Maintenance</a:t>
            </a:r>
            <a:endParaRPr lang="en-CA" sz="2800" dirty="0" smtClean="0"/>
          </a:p>
          <a:p>
            <a:pPr lvl="1"/>
            <a:r>
              <a:rPr lang="en-CA" sz="2800" dirty="0" smtClean="0"/>
              <a:t>Structural protein form most of our body structures – muscles, blood and skin (i.e., collagen helps build bones, ligaments, tendons, and muscles)</a:t>
            </a:r>
          </a:p>
          <a:p>
            <a:pPr lvl="1"/>
            <a:endParaRPr lang="en-CA" sz="2800" dirty="0" smtClean="0"/>
          </a:p>
          <a:p>
            <a:pPr lvl="1"/>
            <a:r>
              <a:rPr lang="en-CA" sz="2800" dirty="0" smtClean="0"/>
              <a:t>New growth requires continuous supply of protein to replace and repair cells.</a:t>
            </a:r>
          </a:p>
          <a:p>
            <a:endParaRPr lang="en-CA" dirty="0"/>
          </a:p>
        </p:txBody>
      </p:sp>
      <p:pic>
        <p:nvPicPr>
          <p:cNvPr id="13314" name="Picture 2" descr="http://www.parkourtrain.net/wp-content/uploads/2010/06/muscles_human_body_front1.jpg"/>
          <p:cNvPicPr>
            <a:picLocks noChangeAspect="1" noChangeArrowheads="1"/>
          </p:cNvPicPr>
          <p:nvPr/>
        </p:nvPicPr>
        <p:blipFill>
          <a:blip r:embed="rId2" cstate="print"/>
          <a:srcRect/>
          <a:stretch>
            <a:fillRect/>
          </a:stretch>
        </p:blipFill>
        <p:spPr bwMode="auto">
          <a:xfrm>
            <a:off x="6215074" y="1714488"/>
            <a:ext cx="2440693" cy="38576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6115064" cy="5929354"/>
          </a:xfrm>
        </p:spPr>
        <p:txBody>
          <a:bodyPr>
            <a:normAutofit/>
          </a:bodyPr>
          <a:lstStyle/>
          <a:p>
            <a:pPr lvl="0"/>
            <a:r>
              <a:rPr lang="en-CA" sz="2800" i="1" dirty="0" smtClean="0"/>
              <a:t>Enzymes and Hormones</a:t>
            </a:r>
            <a:endParaRPr lang="en-CA" sz="2800" dirty="0" smtClean="0"/>
          </a:p>
          <a:p>
            <a:pPr lvl="1"/>
            <a:r>
              <a:rPr lang="en-CA" sz="2800" dirty="0" smtClean="0"/>
              <a:t>Responsible for body processes (i.e., digestion)</a:t>
            </a:r>
          </a:p>
          <a:p>
            <a:pPr lvl="1"/>
            <a:r>
              <a:rPr lang="en-CA" sz="2800" dirty="0" smtClean="0"/>
              <a:t>Mostly proteins</a:t>
            </a:r>
          </a:p>
          <a:p>
            <a:pPr>
              <a:buNone/>
            </a:pPr>
            <a:endParaRPr lang="en-CA" sz="2800" dirty="0" smtClean="0"/>
          </a:p>
          <a:p>
            <a:pPr lvl="0"/>
            <a:r>
              <a:rPr lang="en-CA" sz="2800" i="1" dirty="0" smtClean="0"/>
              <a:t>Transporters </a:t>
            </a:r>
            <a:endParaRPr lang="en-CA" sz="2800" dirty="0" smtClean="0"/>
          </a:p>
          <a:p>
            <a:pPr lvl="1"/>
            <a:r>
              <a:rPr lang="en-CA" sz="2800" dirty="0" smtClean="0"/>
              <a:t>Pick up, deliver, and store nutrients in cells (i.e., lipoproteins transport lipids in the blood)</a:t>
            </a:r>
          </a:p>
          <a:p>
            <a:pPr lvl="1">
              <a:buNone/>
            </a:pPr>
            <a:endParaRPr lang="en-CA" sz="3200" dirty="0" smtClean="0"/>
          </a:p>
          <a:p>
            <a:endParaRPr lang="en-CA" dirty="0"/>
          </a:p>
        </p:txBody>
      </p:sp>
      <p:pic>
        <p:nvPicPr>
          <p:cNvPr id="12290" name="Picture 2" descr="http://www.baytruck.com/images/homepage_truck_pic.png"/>
          <p:cNvPicPr>
            <a:picLocks noChangeAspect="1" noChangeArrowheads="1"/>
          </p:cNvPicPr>
          <p:nvPr/>
        </p:nvPicPr>
        <p:blipFill>
          <a:blip r:embed="rId2" cstate="print"/>
          <a:srcRect/>
          <a:stretch>
            <a:fillRect/>
          </a:stretch>
        </p:blipFill>
        <p:spPr bwMode="auto">
          <a:xfrm>
            <a:off x="5500694" y="2071678"/>
            <a:ext cx="3455565" cy="19266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1"/>
            <a:ext cx="6115064" cy="4400568"/>
          </a:xfrm>
        </p:spPr>
        <p:txBody>
          <a:bodyPr>
            <a:normAutofit/>
          </a:bodyPr>
          <a:lstStyle/>
          <a:p>
            <a:pPr lvl="0"/>
            <a:r>
              <a:rPr lang="en-CA" sz="2800" i="1" dirty="0" smtClean="0"/>
              <a:t>Acid-base Regulators</a:t>
            </a:r>
            <a:endParaRPr lang="en-CA" sz="2800" dirty="0" smtClean="0"/>
          </a:p>
          <a:p>
            <a:pPr lvl="1"/>
            <a:r>
              <a:rPr lang="en-CA" sz="2800" dirty="0" smtClean="0"/>
              <a:t>Stabilize pH levels in the body</a:t>
            </a:r>
          </a:p>
          <a:p>
            <a:pPr lvl="1"/>
            <a:endParaRPr lang="en-CA" sz="2800" dirty="0" smtClean="0"/>
          </a:p>
          <a:p>
            <a:pPr lvl="0"/>
            <a:r>
              <a:rPr lang="en-CA" sz="2800" i="1" dirty="0" smtClean="0"/>
              <a:t>Antibodies </a:t>
            </a:r>
            <a:endParaRPr lang="en-CA" sz="2800" dirty="0" smtClean="0"/>
          </a:p>
          <a:p>
            <a:pPr lvl="1"/>
            <a:r>
              <a:rPr lang="en-CA" sz="2800" dirty="0" smtClean="0"/>
              <a:t>Very large proteins that weaken or destroy foreign substances in the body.</a:t>
            </a:r>
          </a:p>
          <a:p>
            <a:pPr lvl="1"/>
            <a:endParaRPr lang="en-CA" sz="2800" dirty="0" smtClean="0"/>
          </a:p>
          <a:p>
            <a:pPr>
              <a:buNone/>
            </a:pPr>
            <a:endParaRPr lang="en-CA"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5472122" cy="4972072"/>
          </a:xfrm>
        </p:spPr>
        <p:txBody>
          <a:bodyPr>
            <a:normAutofit fontScale="92500" lnSpcReduction="20000"/>
          </a:bodyPr>
          <a:lstStyle/>
          <a:p>
            <a:pPr lvl="0"/>
            <a:r>
              <a:rPr lang="en-CA" sz="2800" i="1" dirty="0" smtClean="0"/>
              <a:t>Energy</a:t>
            </a:r>
            <a:endParaRPr lang="en-CA" sz="2800" dirty="0" smtClean="0"/>
          </a:p>
          <a:p>
            <a:pPr lvl="1"/>
            <a:r>
              <a:rPr lang="en-CA" sz="2800" dirty="0" smtClean="0"/>
              <a:t>Will supply energy if needed – dangerous way to fuel your body</a:t>
            </a:r>
          </a:p>
          <a:p>
            <a:pPr lvl="1"/>
            <a:endParaRPr lang="en-CA" sz="2800" dirty="0" smtClean="0"/>
          </a:p>
          <a:p>
            <a:pPr lvl="1"/>
            <a:r>
              <a:rPr lang="en-CA" sz="2800" dirty="0" smtClean="0"/>
              <a:t>It results when the body is starved of carbohydrates and fat and breaks down its own protein in search of glucose </a:t>
            </a:r>
          </a:p>
          <a:p>
            <a:pPr lvl="1"/>
            <a:endParaRPr lang="en-CA" sz="2800" dirty="0" smtClean="0"/>
          </a:p>
          <a:p>
            <a:pPr lvl="1"/>
            <a:r>
              <a:rPr lang="en-CA" sz="2800" dirty="0" smtClean="0"/>
              <a:t>Proteins cannot perform their specialized job of repairing worn-out body cells</a:t>
            </a:r>
            <a:endParaRPr lang="en-CA" dirty="0" smtClean="0"/>
          </a:p>
          <a:p>
            <a:endParaRPr lang="en-CA" dirty="0"/>
          </a:p>
        </p:txBody>
      </p:sp>
      <p:pic>
        <p:nvPicPr>
          <p:cNvPr id="11266" name="Picture 2" descr="http://24.media.tumblr.com/tumblr_m3953mWMIM1qm98smo1_500.jpg"/>
          <p:cNvPicPr>
            <a:picLocks noChangeAspect="1" noChangeArrowheads="1"/>
          </p:cNvPicPr>
          <p:nvPr/>
        </p:nvPicPr>
        <p:blipFill>
          <a:blip r:embed="rId2" cstate="print"/>
          <a:srcRect/>
          <a:stretch>
            <a:fillRect/>
          </a:stretch>
        </p:blipFill>
        <p:spPr bwMode="auto">
          <a:xfrm>
            <a:off x="5929322" y="642918"/>
            <a:ext cx="3008302" cy="2003529"/>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1604</TotalTime>
  <Words>1447</Words>
  <Application>Microsoft Macintosh PowerPoint</Application>
  <PresentationFormat>On-screen Show (4:3)</PresentationFormat>
  <Paragraphs>153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proteins</vt:lpstr>
      <vt:lpstr>PowerPoint Presentation</vt:lpstr>
      <vt:lpstr>Structure of Proteins</vt:lpstr>
      <vt:lpstr>PowerPoint Presentation</vt:lpstr>
      <vt:lpstr>Proteins are made up of about 20 common amino acids </vt:lpstr>
      <vt:lpstr>Functions &amp; Roles of Proteins</vt:lpstr>
      <vt:lpstr>PowerPoint Presentation</vt:lpstr>
      <vt:lpstr>PowerPoint Presentation</vt:lpstr>
      <vt:lpstr>PowerPoint Presentation</vt:lpstr>
      <vt:lpstr>How much protein do we need?</vt:lpstr>
      <vt:lpstr>Protein Sources</vt:lpstr>
      <vt:lpstr>PowerPoint Presentation</vt:lpstr>
      <vt:lpstr>PowerPoint Presentation</vt:lpstr>
      <vt:lpstr>Vegetarians</vt:lpstr>
      <vt:lpstr>Types of Vegetarians</vt:lpstr>
      <vt:lpstr>PowerPoint Presentation</vt:lpstr>
      <vt:lpstr>PowerPoint Presentation</vt:lpstr>
      <vt:lpstr>PowerPoint Presentation</vt:lpstr>
      <vt:lpstr>Eggcellent Information</vt:lpstr>
      <vt:lpstr>Cooking Uses for Eggs</vt:lpstr>
      <vt:lpstr>PowerPoint Presentation</vt:lpstr>
      <vt:lpstr>Protein Shakes &amp; Supplements</vt:lpstr>
      <vt:lpstr>Post-Workout</vt:lpstr>
      <vt:lpstr>Why the buzz about how AWESOME protein 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dc:title>
  <dc:creator>Amanda Smith2</dc:creator>
  <cp:lastModifiedBy>Mike Rotsma</cp:lastModifiedBy>
  <cp:revision>55</cp:revision>
  <dcterms:created xsi:type="dcterms:W3CDTF">2012-10-09T19:08:48Z</dcterms:created>
  <dcterms:modified xsi:type="dcterms:W3CDTF">2016-03-02T18:51:49Z</dcterms:modified>
</cp:coreProperties>
</file>